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fr.shaip.com/solutions/named-entity-recognition-ner/" TargetMode="External" Type="http://schemas.openxmlformats.org/officeDocument/2006/relationships/hyperlink"/><Relationship Id="rId5" Target="https://fr.shaip.com/solutions/natural-language-processing-services/"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28700"/>
            <a:ext cx="433644" cy="108017"/>
          </a:xfrm>
          <a:prstGeom prst="rect">
            <a:avLst/>
          </a:prstGeom>
        </p:spPr>
      </p:pic>
      <p:pic>
        <p:nvPicPr>
          <p:cNvPr name="Picture 6" id="6"/>
          <p:cNvPicPr>
            <a:picLocks noChangeAspect="true"/>
          </p:cNvPicPr>
          <p:nvPr/>
        </p:nvPicPr>
        <p:blipFill>
          <a:blip r:embed="rId4"/>
          <a:srcRect l="0" t="24374" r="0" b="0"/>
          <a:stretch>
            <a:fillRect/>
          </a:stretch>
        </p:blipFill>
        <p:spPr>
          <a:xfrm flipH="false" flipV="false" rot="0">
            <a:off x="14816863" y="453389"/>
            <a:ext cx="1713684" cy="1474954"/>
          </a:xfrm>
          <a:prstGeom prst="rect">
            <a:avLst/>
          </a:prstGeom>
        </p:spPr>
      </p:pic>
      <p:sp>
        <p:nvSpPr>
          <p:cNvPr name="TextBox 7" id="7"/>
          <p:cNvSpPr txBox="true"/>
          <p:nvPr/>
        </p:nvSpPr>
        <p:spPr>
          <a:xfrm rot="0">
            <a:off x="2197111" y="3255095"/>
            <a:ext cx="10349277" cy="3460124"/>
          </a:xfrm>
          <a:prstGeom prst="rect">
            <a:avLst/>
          </a:prstGeom>
        </p:spPr>
        <p:txBody>
          <a:bodyPr anchor="t" rtlCol="false" tIns="0" lIns="0" bIns="0" rIns="0">
            <a:spAutoFit/>
          </a:bodyPr>
          <a:lstStyle/>
          <a:p>
            <a:pPr>
              <a:lnSpc>
                <a:spcPts val="6820"/>
              </a:lnSpc>
            </a:pPr>
            <a:r>
              <a:rPr lang="en-US" sz="6200">
                <a:solidFill>
                  <a:srgbClr val="FFFFFF"/>
                </a:solidFill>
                <a:latin typeface="HK Grotesk Bold"/>
              </a:rPr>
              <a:t>PRÉSENTATION  DE LA NLP :</a:t>
            </a:r>
          </a:p>
          <a:p>
            <a:pPr>
              <a:lnSpc>
                <a:spcPts val="6820"/>
              </a:lnSpc>
            </a:pPr>
            <a:r>
              <a:rPr lang="en-US" sz="6200">
                <a:solidFill>
                  <a:srgbClr val="FFC033"/>
                </a:solidFill>
                <a:latin typeface="HK Grotesk Bold"/>
              </a:rPr>
              <a:t>- NER </a:t>
            </a:r>
          </a:p>
          <a:p>
            <a:pPr>
              <a:lnSpc>
                <a:spcPts val="6820"/>
              </a:lnSpc>
            </a:pPr>
            <a:r>
              <a:rPr lang="en-US" sz="6200">
                <a:solidFill>
                  <a:srgbClr val="FFC033"/>
                </a:solidFill>
                <a:latin typeface="HK Grotesk Bold"/>
              </a:rPr>
              <a:t>(NAMED ENTITY RECOGNITION)</a:t>
            </a:r>
          </a:p>
        </p:txBody>
      </p:sp>
      <p:pic>
        <p:nvPicPr>
          <p:cNvPr name="Picture 8" id="8"/>
          <p:cNvPicPr>
            <a:picLocks noChangeAspect="true"/>
          </p:cNvPicPr>
          <p:nvPr/>
        </p:nvPicPr>
        <p:blipFill>
          <a:blip r:embed="rId5"/>
          <a:srcRect l="0" t="0" r="0" b="0"/>
          <a:stretch>
            <a:fillRect/>
          </a:stretch>
        </p:blipFill>
        <p:spPr>
          <a:xfrm flipH="false" flipV="false" rot="0">
            <a:off x="10302237" y="3871439"/>
            <a:ext cx="7094956" cy="4074514"/>
          </a:xfrm>
          <a:prstGeom prst="rect">
            <a:avLst/>
          </a:prstGeom>
        </p:spPr>
      </p:pic>
      <p:grpSp>
        <p:nvGrpSpPr>
          <p:cNvPr name="Group 9" id="9"/>
          <p:cNvGrpSpPr/>
          <p:nvPr/>
        </p:nvGrpSpPr>
        <p:grpSpPr>
          <a:xfrm rot="0">
            <a:off x="901141" y="849829"/>
            <a:ext cx="479273" cy="592825"/>
            <a:chOff x="0" y="0"/>
            <a:chExt cx="639030" cy="790433"/>
          </a:xfrm>
        </p:grpSpPr>
        <p:grpSp>
          <p:nvGrpSpPr>
            <p:cNvPr name="Group 10" id="10"/>
            <p:cNvGrpSpPr/>
            <p:nvPr/>
          </p:nvGrpSpPr>
          <p:grpSpPr>
            <a:xfrm rot="0">
              <a:off x="0" y="123874"/>
              <a:ext cx="602687" cy="602687"/>
              <a:chOff x="0" y="0"/>
              <a:chExt cx="6350000" cy="6350000"/>
            </a:xfrm>
          </p:grpSpPr>
          <p:sp>
            <p:nvSpPr>
              <p:cNvPr name="Freeform 11" id="11"/>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2" id="12"/>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3" id="13"/>
          <p:cNvPicPr>
            <a:picLocks noChangeAspect="true"/>
          </p:cNvPicPr>
          <p:nvPr/>
        </p:nvPicPr>
        <p:blipFill>
          <a:blip r:embed="rId6"/>
          <a:srcRect l="0" t="26215" r="0" b="29917"/>
          <a:stretch>
            <a:fillRect/>
          </a:stretch>
        </p:blipFill>
        <p:spPr>
          <a:xfrm flipH="false" flipV="false" rot="0">
            <a:off x="10666273" y="345231"/>
            <a:ext cx="3855481" cy="1691270"/>
          </a:xfrm>
          <a:prstGeom prst="rect">
            <a:avLst/>
          </a:prstGeom>
        </p:spPr>
      </p:pic>
      <p:sp>
        <p:nvSpPr>
          <p:cNvPr name="TextBox 14" id="14"/>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01</a:t>
            </a:r>
          </a:p>
        </p:txBody>
      </p:sp>
      <p:sp>
        <p:nvSpPr>
          <p:cNvPr name="TextBox 15" id="15"/>
          <p:cNvSpPr txBox="true"/>
          <p:nvPr/>
        </p:nvSpPr>
        <p:spPr>
          <a:xfrm rot="0">
            <a:off x="2244736" y="8741410"/>
            <a:ext cx="5688147" cy="976630"/>
          </a:xfrm>
          <a:prstGeom prst="rect">
            <a:avLst/>
          </a:prstGeom>
        </p:spPr>
        <p:txBody>
          <a:bodyPr anchor="t" rtlCol="false" tIns="0" lIns="0" bIns="0" rIns="0">
            <a:spAutoFit/>
          </a:bodyPr>
          <a:lstStyle/>
          <a:p>
            <a:pPr>
              <a:lnSpc>
                <a:spcPts val="3919"/>
              </a:lnSpc>
            </a:pPr>
            <a:r>
              <a:rPr lang="en-US" sz="2799">
                <a:solidFill>
                  <a:srgbClr val="FFFFFF"/>
                </a:solidFill>
                <a:latin typeface="HK Grotesk Medium"/>
              </a:rPr>
              <a:t>Animé par :</a:t>
            </a:r>
          </a:p>
          <a:p>
            <a:pPr>
              <a:lnSpc>
                <a:spcPts val="3919"/>
              </a:lnSpc>
            </a:pPr>
            <a:r>
              <a:rPr lang="en-US" sz="2799">
                <a:solidFill>
                  <a:srgbClr val="FFC033"/>
                </a:solidFill>
                <a:latin typeface="HK Grotesk Medium"/>
              </a:rPr>
              <a:t>                 MHASNI Khalid</a:t>
            </a:r>
          </a:p>
        </p:txBody>
      </p:sp>
      <p:sp>
        <p:nvSpPr>
          <p:cNvPr name="TextBox 16" id="16"/>
          <p:cNvSpPr txBox="true"/>
          <p:nvPr/>
        </p:nvSpPr>
        <p:spPr>
          <a:xfrm rot="0">
            <a:off x="2244736"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7" id="17"/>
          <p:cNvSpPr txBox="true"/>
          <p:nvPr/>
        </p:nvSpPr>
        <p:spPr>
          <a:xfrm rot="0">
            <a:off x="12153243" y="8760460"/>
            <a:ext cx="5688147" cy="621030"/>
          </a:xfrm>
          <a:prstGeom prst="rect">
            <a:avLst/>
          </a:prstGeom>
        </p:spPr>
        <p:txBody>
          <a:bodyPr anchor="t" rtlCol="false" tIns="0" lIns="0" bIns="0" rIns="0">
            <a:spAutoFit/>
          </a:bodyPr>
          <a:lstStyle/>
          <a:p>
            <a:pPr algn="l" marL="0" indent="0" lvl="0">
              <a:lnSpc>
                <a:spcPts val="2520"/>
              </a:lnSpc>
              <a:spcBef>
                <a:spcPct val="0"/>
              </a:spcBef>
            </a:pPr>
            <a:r>
              <a:rPr lang="en-US" sz="1800" spc="270" u="none">
                <a:solidFill>
                  <a:srgbClr val="FFFFFF"/>
                </a:solidFill>
                <a:latin typeface="HK Grotesk Medium"/>
              </a:rPr>
              <a:t>MASTER INTELLIGENCE ARTIFICIELLE ET ANALYSE DES DONNÉES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6518545" y="-177556"/>
            <a:ext cx="15666749" cy="8812436"/>
            <a:chOff x="0" y="0"/>
            <a:chExt cx="11289030" cy="6350000"/>
          </a:xfrm>
        </p:grpSpPr>
        <p:sp>
          <p:nvSpPr>
            <p:cNvPr name="Freeform 6" id="6"/>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r="0" t="0" b="-1789"/>
              </a:stretch>
            </a:blipFill>
          </p:spPr>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086760" y="8872451"/>
            <a:ext cx="1190808" cy="1082708"/>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166708" y="8765651"/>
            <a:ext cx="1252559" cy="1296309"/>
          </a:xfrm>
          <a:prstGeom prst="rect">
            <a:avLst/>
          </a:prstGeom>
        </p:spPr>
      </p:pic>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2617329" y="9204292"/>
            <a:ext cx="1200494" cy="504208"/>
          </a:xfrm>
          <a:prstGeom prst="rect">
            <a:avLst/>
          </a:prstGeom>
        </p:spPr>
      </p:pic>
      <p:sp>
        <p:nvSpPr>
          <p:cNvPr name="TextBox 15" id="1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10</a:t>
            </a:r>
          </a:p>
        </p:txBody>
      </p:sp>
      <p:sp>
        <p:nvSpPr>
          <p:cNvPr name="TextBox 16" id="16"/>
          <p:cNvSpPr txBox="true"/>
          <p:nvPr/>
        </p:nvSpPr>
        <p:spPr>
          <a:xfrm rot="0">
            <a:off x="1795009" y="4677729"/>
            <a:ext cx="4347759" cy="51873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Lorsque le modèle a effectué la prédiction sur les données de test, il a trouvé que la première et la troisième phrase contenaient des termes négatifs comme "Worst" et "Evil", ce qui a conduit à la prédiction de -1, c'est-à-dire que le sentiment est négatif. En revanche, la deuxième phrase ne contient qu'un terme positif comme "Wonderful", ce qui a conduit à la prédiction de 1, c'est-à-dire que le sentiment est positif.</a:t>
            </a:r>
          </a:p>
        </p:txBody>
      </p:sp>
      <p:sp>
        <p:nvSpPr>
          <p:cNvPr name="TextBox 17" id="17"/>
          <p:cNvSpPr txBox="true"/>
          <p:nvPr/>
        </p:nvSpPr>
        <p:spPr>
          <a:xfrm rot="0">
            <a:off x="1894561" y="970202"/>
            <a:ext cx="4347759" cy="3171826"/>
          </a:xfrm>
          <a:prstGeom prst="rect">
            <a:avLst/>
          </a:prstGeom>
        </p:spPr>
        <p:txBody>
          <a:bodyPr anchor="t" rtlCol="false" tIns="0" lIns="0" bIns="0" rIns="0">
            <a:spAutoFit/>
          </a:bodyPr>
          <a:lstStyle/>
          <a:p>
            <a:pPr>
              <a:lnSpc>
                <a:spcPts val="8250"/>
              </a:lnSpc>
            </a:pPr>
            <a:r>
              <a:rPr lang="en-US" sz="7500">
                <a:solidFill>
                  <a:srgbClr val="FFFFFF"/>
                </a:solidFill>
                <a:latin typeface="HK Grotesk Bold"/>
              </a:rPr>
              <a:t>Exemple</a:t>
            </a:r>
          </a:p>
          <a:p>
            <a:pPr>
              <a:lnSpc>
                <a:spcPts val="8250"/>
              </a:lnSpc>
            </a:pPr>
            <a:r>
              <a:rPr lang="en-US" sz="7500">
                <a:solidFill>
                  <a:srgbClr val="FFFFFF"/>
                </a:solidFill>
                <a:latin typeface="HK Grotesk Bold"/>
              </a:rPr>
              <a:t>d'applica-tion </a:t>
            </a:r>
          </a:p>
        </p:txBody>
      </p:sp>
      <p:sp>
        <p:nvSpPr>
          <p:cNvPr name="TextBox 18" id="18"/>
          <p:cNvSpPr txBox="true"/>
          <p:nvPr/>
        </p:nvSpPr>
        <p:spPr>
          <a:xfrm rot="0">
            <a:off x="10748849" y="9204960"/>
            <a:ext cx="1858956" cy="447675"/>
          </a:xfrm>
          <a:prstGeom prst="rect">
            <a:avLst/>
          </a:prstGeom>
        </p:spPr>
        <p:txBody>
          <a:bodyPr anchor="t" rtlCol="false" tIns="0" lIns="0" bIns="0" rIns="0">
            <a:spAutoFit/>
          </a:bodyPr>
          <a:lstStyle/>
          <a:p>
            <a:pPr>
              <a:lnSpc>
                <a:spcPts val="3749"/>
              </a:lnSpc>
            </a:pPr>
            <a:r>
              <a:rPr lang="en-US" sz="2499" spc="74">
                <a:solidFill>
                  <a:srgbClr val="FFFFFF"/>
                </a:solidFill>
                <a:latin typeface="HK Grotesk Light"/>
              </a:rPr>
              <a:t>The Terrible</a:t>
            </a:r>
          </a:p>
        </p:txBody>
      </p:sp>
      <p:pic>
        <p:nvPicPr>
          <p:cNvPr name="Picture 19" id="1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800000">
            <a:off x="9514517" y="9204292"/>
            <a:ext cx="1200494" cy="504208"/>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grpSp>
        <p:nvGrpSpPr>
          <p:cNvPr name="Group 6" id="6"/>
          <p:cNvGrpSpPr/>
          <p:nvPr/>
        </p:nvGrpSpPr>
        <p:grpSpPr>
          <a:xfrm rot="0">
            <a:off x="901141" y="849829"/>
            <a:ext cx="479273" cy="592825"/>
            <a:chOff x="0" y="0"/>
            <a:chExt cx="639030" cy="790433"/>
          </a:xfrm>
        </p:grpSpPr>
        <p:grpSp>
          <p:nvGrpSpPr>
            <p:cNvPr name="Group 7" id="7"/>
            <p:cNvGrpSpPr/>
            <p:nvPr/>
          </p:nvGrpSpPr>
          <p:grpSpPr>
            <a:xfrm rot="0">
              <a:off x="0" y="123874"/>
              <a:ext cx="602687" cy="60268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9" id="9"/>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677068" y="5143500"/>
            <a:ext cx="4236602" cy="4114800"/>
          </a:xfrm>
          <a:prstGeom prst="rect">
            <a:avLst/>
          </a:prstGeom>
        </p:spPr>
      </p:pic>
      <p:sp>
        <p:nvSpPr>
          <p:cNvPr name="TextBox 11" id="11"/>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11</a:t>
            </a:r>
          </a:p>
        </p:txBody>
      </p:sp>
      <p:sp>
        <p:nvSpPr>
          <p:cNvPr name="TextBox 12" id="12"/>
          <p:cNvSpPr txBox="true"/>
          <p:nvPr/>
        </p:nvSpPr>
        <p:spPr>
          <a:xfrm rot="0">
            <a:off x="2591670" y="2229010"/>
            <a:ext cx="8119073" cy="2263775"/>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Applications du </a:t>
            </a:r>
            <a:r>
              <a:rPr lang="en-US" sz="8000">
                <a:solidFill>
                  <a:srgbClr val="FFC033"/>
                </a:solidFill>
                <a:latin typeface="HK Grotesk Bold"/>
              </a:rPr>
              <a:t>NER</a:t>
            </a:r>
          </a:p>
        </p:txBody>
      </p:sp>
      <p:grpSp>
        <p:nvGrpSpPr>
          <p:cNvPr name="Group 13" id="13"/>
          <p:cNvGrpSpPr/>
          <p:nvPr/>
        </p:nvGrpSpPr>
        <p:grpSpPr>
          <a:xfrm rot="0">
            <a:off x="11299450" y="1807177"/>
            <a:ext cx="6474202" cy="2188191"/>
            <a:chOff x="0" y="0"/>
            <a:chExt cx="8632270" cy="2917588"/>
          </a:xfrm>
        </p:grpSpPr>
        <p:sp>
          <p:nvSpPr>
            <p:cNvPr name="TextBox 14" id="14"/>
            <p:cNvSpPr txBox="true"/>
            <p:nvPr/>
          </p:nvSpPr>
          <p:spPr>
            <a:xfrm rot="0">
              <a:off x="0" y="-57150"/>
              <a:ext cx="8632270" cy="616184"/>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Information extraction</a:t>
              </a:r>
            </a:p>
          </p:txBody>
        </p:sp>
        <p:sp>
          <p:nvSpPr>
            <p:cNvPr name="TextBox 15" id="15"/>
            <p:cNvSpPr txBox="true"/>
            <p:nvPr/>
          </p:nvSpPr>
          <p:spPr>
            <a:xfrm rot="0">
              <a:off x="0" y="823993"/>
              <a:ext cx="8632270" cy="2093595"/>
            </a:xfrm>
            <a:prstGeom prst="rect">
              <a:avLst/>
            </a:prstGeom>
          </p:spPr>
          <p:txBody>
            <a:bodyPr anchor="t" rtlCol="false" tIns="0" lIns="0" bIns="0" rIns="0">
              <a:spAutoFit/>
            </a:bodyPr>
            <a:lstStyle/>
            <a:p>
              <a:pPr algn="just" marL="0" indent="0" lvl="0">
                <a:lnSpc>
                  <a:spcPts val="3150"/>
                </a:lnSpc>
                <a:spcBef>
                  <a:spcPct val="0"/>
                </a:spcBef>
              </a:pPr>
              <a:r>
                <a:rPr lang="en-US" sz="2100" spc="63">
                  <a:solidFill>
                    <a:srgbClr val="FFFFFF"/>
                  </a:solidFill>
                  <a:latin typeface="HK Grotesk Light"/>
                </a:rPr>
                <a:t>NER can be used to automatically extract key information from large volumes of text, such as the names of people, organizations, and locations mentioned in news articles.</a:t>
              </a:r>
            </a:p>
          </p:txBody>
        </p:sp>
      </p:grpSp>
      <p:grpSp>
        <p:nvGrpSpPr>
          <p:cNvPr name="Group 16" id="16"/>
          <p:cNvGrpSpPr/>
          <p:nvPr/>
        </p:nvGrpSpPr>
        <p:grpSpPr>
          <a:xfrm rot="0">
            <a:off x="10447321" y="7071934"/>
            <a:ext cx="7577257" cy="2588241"/>
            <a:chOff x="0" y="0"/>
            <a:chExt cx="10103009" cy="3450988"/>
          </a:xfrm>
        </p:grpSpPr>
        <p:sp>
          <p:nvSpPr>
            <p:cNvPr name="TextBox 17" id="17"/>
            <p:cNvSpPr txBox="true"/>
            <p:nvPr/>
          </p:nvSpPr>
          <p:spPr>
            <a:xfrm rot="0">
              <a:off x="0" y="-57150"/>
              <a:ext cx="10103009" cy="616184"/>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Question answering</a:t>
              </a:r>
            </a:p>
          </p:txBody>
        </p:sp>
        <p:sp>
          <p:nvSpPr>
            <p:cNvPr name="TextBox 18" id="18"/>
            <p:cNvSpPr txBox="true"/>
            <p:nvPr/>
          </p:nvSpPr>
          <p:spPr>
            <a:xfrm rot="0">
              <a:off x="0" y="823993"/>
              <a:ext cx="10103009" cy="2626995"/>
            </a:xfrm>
            <a:prstGeom prst="rect">
              <a:avLst/>
            </a:prstGeom>
          </p:spPr>
          <p:txBody>
            <a:bodyPr anchor="t" rtlCol="false" tIns="0" lIns="0" bIns="0" rIns="0">
              <a:spAutoFit/>
            </a:bodyPr>
            <a:lstStyle/>
            <a:p>
              <a:pPr algn="just" marL="0" indent="0" lvl="0">
                <a:lnSpc>
                  <a:spcPts val="3150"/>
                </a:lnSpc>
                <a:spcBef>
                  <a:spcPct val="0"/>
                </a:spcBef>
              </a:pPr>
              <a:r>
                <a:rPr lang="en-US" sz="2100" spc="63">
                  <a:solidFill>
                    <a:srgbClr val="FFFFFF"/>
                  </a:solidFill>
                  <a:latin typeface="HK Grotesk Light"/>
                </a:rPr>
                <a:t>NER can be used to identify the key entities mentioned in a question and help to generate an accurate answer. For example, given the question "Who is the CEO of Microsoft?", NER can be used to identify the entity "Microsoft" as an organization and the entity "CEO" as a job title.</a:t>
              </a:r>
            </a:p>
          </p:txBody>
        </p:sp>
      </p:grpSp>
      <p:grpSp>
        <p:nvGrpSpPr>
          <p:cNvPr name="Group 19" id="19"/>
          <p:cNvGrpSpPr/>
          <p:nvPr/>
        </p:nvGrpSpPr>
        <p:grpSpPr>
          <a:xfrm rot="0">
            <a:off x="10828937" y="4441236"/>
            <a:ext cx="6944715" cy="2188191"/>
            <a:chOff x="0" y="0"/>
            <a:chExt cx="9259620" cy="2917588"/>
          </a:xfrm>
        </p:grpSpPr>
        <p:sp>
          <p:nvSpPr>
            <p:cNvPr name="TextBox 20" id="20"/>
            <p:cNvSpPr txBox="true"/>
            <p:nvPr/>
          </p:nvSpPr>
          <p:spPr>
            <a:xfrm rot="0">
              <a:off x="0" y="-57150"/>
              <a:ext cx="9259620" cy="616184"/>
            </a:xfrm>
            <a:prstGeom prst="rect">
              <a:avLst/>
            </a:prstGeom>
          </p:spPr>
          <p:txBody>
            <a:bodyPr anchor="t" rtlCol="false" tIns="0" lIns="0" bIns="0" rIns="0">
              <a:spAutoFit/>
            </a:bodyPr>
            <a:lstStyle/>
            <a:p>
              <a:pPr>
                <a:lnSpc>
                  <a:spcPts val="3920"/>
                </a:lnSpc>
              </a:pPr>
              <a:r>
                <a:rPr lang="en-US" sz="2800">
                  <a:solidFill>
                    <a:srgbClr val="FFC033"/>
                  </a:solidFill>
                  <a:latin typeface="HK Grotesk Medium"/>
                </a:rPr>
                <a:t>Document classification</a:t>
              </a:r>
            </a:p>
          </p:txBody>
        </p:sp>
        <p:sp>
          <p:nvSpPr>
            <p:cNvPr name="TextBox 21" id="21"/>
            <p:cNvSpPr txBox="true"/>
            <p:nvPr/>
          </p:nvSpPr>
          <p:spPr>
            <a:xfrm rot="0">
              <a:off x="0" y="823993"/>
              <a:ext cx="9259620" cy="2093595"/>
            </a:xfrm>
            <a:prstGeom prst="rect">
              <a:avLst/>
            </a:prstGeom>
          </p:spPr>
          <p:txBody>
            <a:bodyPr anchor="t" rtlCol="false" tIns="0" lIns="0" bIns="0" rIns="0">
              <a:spAutoFit/>
            </a:bodyPr>
            <a:lstStyle/>
            <a:p>
              <a:pPr algn="just" marL="0" indent="0" lvl="0">
                <a:lnSpc>
                  <a:spcPts val="3150"/>
                </a:lnSpc>
                <a:spcBef>
                  <a:spcPct val="0"/>
                </a:spcBef>
              </a:pPr>
              <a:r>
                <a:rPr lang="en-US" sz="2100" spc="63">
                  <a:solidFill>
                    <a:srgbClr val="FFFFFF"/>
                  </a:solidFill>
                  <a:latin typeface="HK Grotesk Light"/>
                </a:rPr>
                <a:t>NER can be used to classify documents based on the types of named entities they contain. For example, a document that mentions several people and locations might be classified as a travel article.</a:t>
              </a:r>
            </a:p>
          </p:txBody>
        </p:sp>
      </p:grpSp>
      <p:sp>
        <p:nvSpPr>
          <p:cNvPr name="TextBox 22" id="22"/>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12</a:t>
            </a:r>
          </a:p>
        </p:txBody>
      </p:sp>
      <p:sp>
        <p:nvSpPr>
          <p:cNvPr name="TextBox 6" id="6"/>
          <p:cNvSpPr txBox="true"/>
          <p:nvPr/>
        </p:nvSpPr>
        <p:spPr>
          <a:xfrm rot="0">
            <a:off x="4871437" y="3804183"/>
            <a:ext cx="8545127" cy="3532444"/>
          </a:xfrm>
          <a:prstGeom prst="rect">
            <a:avLst/>
          </a:prstGeom>
        </p:spPr>
        <p:txBody>
          <a:bodyPr anchor="t" rtlCol="false" tIns="0" lIns="0" bIns="0" rIns="0">
            <a:spAutoFit/>
          </a:bodyPr>
          <a:lstStyle/>
          <a:p>
            <a:pPr>
              <a:lnSpc>
                <a:spcPts val="27109"/>
              </a:lnSpc>
            </a:pPr>
            <a:r>
              <a:rPr lang="en-US" sz="24645">
                <a:solidFill>
                  <a:srgbClr val="FFC033"/>
                </a:solidFill>
                <a:latin typeface="HK Grotesk Bold"/>
              </a:rPr>
              <a:t>Projet</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2" id="12"/>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grpSp>
        <p:nvGrpSpPr>
          <p:cNvPr name="Group 6" id="6"/>
          <p:cNvGrpSpPr/>
          <p:nvPr/>
        </p:nvGrpSpPr>
        <p:grpSpPr>
          <a:xfrm rot="0">
            <a:off x="901141" y="849829"/>
            <a:ext cx="479273" cy="592825"/>
            <a:chOff x="0" y="0"/>
            <a:chExt cx="639030" cy="790433"/>
          </a:xfrm>
        </p:grpSpPr>
        <p:grpSp>
          <p:nvGrpSpPr>
            <p:cNvPr name="Group 7" id="7"/>
            <p:cNvGrpSpPr/>
            <p:nvPr/>
          </p:nvGrpSpPr>
          <p:grpSpPr>
            <a:xfrm rot="0">
              <a:off x="0" y="123874"/>
              <a:ext cx="602687" cy="60268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9" id="9"/>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grpSp>
        <p:nvGrpSpPr>
          <p:cNvPr name="Group 10" id="10"/>
          <p:cNvGrpSpPr/>
          <p:nvPr/>
        </p:nvGrpSpPr>
        <p:grpSpPr>
          <a:xfrm rot="0">
            <a:off x="14390100" y="-2396000"/>
            <a:ext cx="8291321" cy="8814622"/>
            <a:chOff x="0" y="0"/>
            <a:chExt cx="7974869" cy="8478197"/>
          </a:xfrm>
        </p:grpSpPr>
        <p:sp>
          <p:nvSpPr>
            <p:cNvPr name="Freeform 11" id="11"/>
            <p:cNvSpPr/>
            <p:nvPr/>
          </p:nvSpPr>
          <p:spPr>
            <a:xfrm flipH="false" flipV="false">
              <a:off x="0" y="0"/>
              <a:ext cx="7974869" cy="8478197"/>
            </a:xfrm>
            <a:custGeom>
              <a:avLst/>
              <a:gdLst/>
              <a:ahLst/>
              <a:cxnLst/>
              <a:rect r="r" b="b" t="t" l="l"/>
              <a:pathLst>
                <a:path h="8478197" w="7974869">
                  <a:moveTo>
                    <a:pt x="7670069" y="0"/>
                  </a:moveTo>
                  <a:lnTo>
                    <a:pt x="304800" y="0"/>
                  </a:lnTo>
                  <a:cubicBezTo>
                    <a:pt x="135890" y="0"/>
                    <a:pt x="0" y="135890"/>
                    <a:pt x="0" y="304800"/>
                  </a:cubicBezTo>
                  <a:lnTo>
                    <a:pt x="0" y="8173397"/>
                  </a:lnTo>
                  <a:cubicBezTo>
                    <a:pt x="0" y="8342307"/>
                    <a:pt x="135890" y="8478197"/>
                    <a:pt x="304800" y="8478197"/>
                  </a:cubicBezTo>
                  <a:lnTo>
                    <a:pt x="7670069" y="8478197"/>
                  </a:lnTo>
                  <a:cubicBezTo>
                    <a:pt x="7838979" y="8478197"/>
                    <a:pt x="7974869" y="8342307"/>
                    <a:pt x="7974869" y="8173397"/>
                  </a:cubicBezTo>
                  <a:lnTo>
                    <a:pt x="7974869" y="304800"/>
                  </a:lnTo>
                  <a:cubicBezTo>
                    <a:pt x="7974869" y="135890"/>
                    <a:pt x="7838979" y="0"/>
                    <a:pt x="7670069" y="0"/>
                  </a:cubicBezTo>
                  <a:close/>
                </a:path>
              </a:pathLst>
            </a:custGeom>
            <a:solidFill>
              <a:srgbClr val="2E2E2E"/>
            </a:solidFill>
          </p:spPr>
        </p:sp>
      </p:grpSp>
      <p:grpSp>
        <p:nvGrpSpPr>
          <p:cNvPr name="Group 12" id="12"/>
          <p:cNvGrpSpPr>
            <a:grpSpLocks noChangeAspect="true"/>
          </p:cNvGrpSpPr>
          <p:nvPr/>
        </p:nvGrpSpPr>
        <p:grpSpPr>
          <a:xfrm rot="0">
            <a:off x="12867709" y="492466"/>
            <a:ext cx="3730171" cy="7380783"/>
            <a:chOff x="0" y="0"/>
            <a:chExt cx="2620010" cy="5184140"/>
          </a:xfrm>
        </p:grpSpPr>
        <p:sp>
          <p:nvSpPr>
            <p:cNvPr name="Freeform 13" id="13"/>
            <p:cNvSpPr/>
            <p:nvPr/>
          </p:nvSpPr>
          <p:spPr>
            <a:xfrm flipH="false" flipV="false">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22222"/>
            </a:solidFill>
          </p:spPr>
        </p:sp>
        <p:sp>
          <p:nvSpPr>
            <p:cNvPr name="Freeform 14" id="14"/>
            <p:cNvSpPr/>
            <p:nvPr/>
          </p:nvSpPr>
          <p:spPr>
            <a:xfrm flipH="false" flipV="false">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r="-529342" t="-84809" b="-8680"/>
              </a:stretch>
            </a:blipFill>
          </p:spPr>
        </p:sp>
        <p:sp>
          <p:nvSpPr>
            <p:cNvPr name="Freeform 15" id="15"/>
            <p:cNvSpPr/>
            <p:nvPr/>
          </p:nvSpPr>
          <p:spPr>
            <a:xfrm flipH="false" flipV="false">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6" id="16"/>
            <p:cNvSpPr/>
            <p:nvPr/>
          </p:nvSpPr>
          <p:spPr>
            <a:xfrm flipH="false" flipV="false">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2E2E2E"/>
            </a:solidFill>
          </p:spPr>
        </p:sp>
        <p:sp>
          <p:nvSpPr>
            <p:cNvPr name="Freeform 17" id="17"/>
            <p:cNvSpPr/>
            <p:nvPr/>
          </p:nvSpPr>
          <p:spPr>
            <a:xfrm flipH="false" flipV="false">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22222"/>
            </a:solidFill>
          </p:spPr>
        </p:sp>
        <p:sp>
          <p:nvSpPr>
            <p:cNvPr name="Freeform 19" id="19"/>
            <p:cNvSpPr/>
            <p:nvPr/>
          </p:nvSpPr>
          <p:spPr>
            <a:xfrm flipH="false" flipV="false">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2E2E2E"/>
            </a:solidFill>
          </p:spPr>
        </p:sp>
      </p:grpSp>
      <p:pic>
        <p:nvPicPr>
          <p:cNvPr name="Picture 22" id="22"/>
          <p:cNvPicPr>
            <a:picLocks noChangeAspect="true"/>
          </p:cNvPicPr>
          <p:nvPr/>
        </p:nvPicPr>
        <p:blipFill>
          <a:blip r:embed="rId5"/>
          <a:srcRect l="0" t="0" r="0" b="4517"/>
          <a:stretch>
            <a:fillRect/>
          </a:stretch>
        </p:blipFill>
        <p:spPr>
          <a:xfrm flipH="false" flipV="false" rot="0">
            <a:off x="11728422" y="1307250"/>
            <a:ext cx="5876008" cy="5610536"/>
          </a:xfrm>
          <a:prstGeom prst="rect">
            <a:avLst/>
          </a:prstGeom>
        </p:spPr>
      </p:pic>
      <p:sp>
        <p:nvSpPr>
          <p:cNvPr name="TextBox 23" id="2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13</a:t>
            </a:r>
          </a:p>
        </p:txBody>
      </p:sp>
      <p:sp>
        <p:nvSpPr>
          <p:cNvPr name="TextBox 24" id="24"/>
          <p:cNvSpPr txBox="true"/>
          <p:nvPr/>
        </p:nvSpPr>
        <p:spPr>
          <a:xfrm rot="0">
            <a:off x="2110501" y="2077986"/>
            <a:ext cx="7425309" cy="1149350"/>
          </a:xfrm>
          <a:prstGeom prst="rect">
            <a:avLst/>
          </a:prstGeom>
        </p:spPr>
        <p:txBody>
          <a:bodyPr anchor="t" rtlCol="false" tIns="0" lIns="0" bIns="0" rIns="0">
            <a:spAutoFit/>
          </a:bodyPr>
          <a:lstStyle/>
          <a:p>
            <a:pPr>
              <a:lnSpc>
                <a:spcPts val="8800"/>
              </a:lnSpc>
            </a:pPr>
            <a:r>
              <a:rPr lang="en-US" sz="8000">
                <a:solidFill>
                  <a:srgbClr val="FFC033"/>
                </a:solidFill>
                <a:latin typeface="HK Grotesk Bold"/>
              </a:rPr>
              <a:t>Problèmatique :</a:t>
            </a:r>
          </a:p>
        </p:txBody>
      </p:sp>
      <p:sp>
        <p:nvSpPr>
          <p:cNvPr name="TextBox 25" id="25"/>
          <p:cNvSpPr txBox="true"/>
          <p:nvPr/>
        </p:nvSpPr>
        <p:spPr>
          <a:xfrm rot="0">
            <a:off x="2696441" y="6969099"/>
            <a:ext cx="9787061" cy="2012625"/>
          </a:xfrm>
          <a:prstGeom prst="rect">
            <a:avLst/>
          </a:prstGeom>
        </p:spPr>
        <p:txBody>
          <a:bodyPr anchor="t" rtlCol="false" tIns="0" lIns="0" bIns="0" rIns="0">
            <a:spAutoFit/>
          </a:bodyPr>
          <a:lstStyle/>
          <a:p>
            <a:pPr algn="just">
              <a:lnSpc>
                <a:spcPts val="4042"/>
              </a:lnSpc>
            </a:pPr>
            <a:r>
              <a:rPr lang="en-US" sz="2887">
                <a:solidFill>
                  <a:srgbClr val="FFFFFF"/>
                </a:solidFill>
                <a:latin typeface="HK Grotesk Medium"/>
              </a:rPr>
              <a:t> Imaginez que vous êtes les CEO de cette startup et vous êtes responsables de créer un moteur de recherche pour cette tâche. C'est donc ce que nous allons explorer aujourd'hui (La partie du détection des entités nommés).</a:t>
            </a:r>
          </a:p>
        </p:txBody>
      </p:sp>
      <p:sp>
        <p:nvSpPr>
          <p:cNvPr name="TextBox 26" id="26"/>
          <p:cNvSpPr txBox="true"/>
          <p:nvPr/>
        </p:nvSpPr>
        <p:spPr>
          <a:xfrm rot="0">
            <a:off x="2437442" y="3276176"/>
            <a:ext cx="9033947" cy="2727683"/>
          </a:xfrm>
          <a:prstGeom prst="rect">
            <a:avLst/>
          </a:prstGeom>
        </p:spPr>
        <p:txBody>
          <a:bodyPr anchor="t" rtlCol="false" tIns="0" lIns="0" bIns="0" rIns="0">
            <a:spAutoFit/>
          </a:bodyPr>
          <a:lstStyle/>
          <a:p>
            <a:pPr algn="just">
              <a:lnSpc>
                <a:spcPts val="3610"/>
              </a:lnSpc>
            </a:pPr>
            <a:r>
              <a:rPr lang="en-US" sz="2407" spc="72">
                <a:solidFill>
                  <a:srgbClr val="FFFFFF"/>
                </a:solidFill>
                <a:latin typeface="HK Grotesk Light"/>
              </a:rPr>
              <a:t>Imaginez ne plus avoir à vous creuser la tête pour trouver le restaurant parfait pour votre prochain repas. Imaginez simplement saisir votre requête et avoir instantanément une liste de restaurants recommandés et leurs positions géographiques spécialement pour vous. C'est exactement ce que notre entreprise, nommée "RestoFinder"</a:t>
            </a:r>
          </a:p>
        </p:txBody>
      </p:sp>
      <p:sp>
        <p:nvSpPr>
          <p:cNvPr name="TextBox 27" id="27"/>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6" id="6"/>
          <p:cNvGrpSpPr/>
          <p:nvPr/>
        </p:nvGrpSpPr>
        <p:grpSpPr>
          <a:xfrm rot="0">
            <a:off x="901141" y="849829"/>
            <a:ext cx="479273" cy="592825"/>
            <a:chOff x="0" y="0"/>
            <a:chExt cx="639030" cy="790433"/>
          </a:xfrm>
        </p:grpSpPr>
        <p:grpSp>
          <p:nvGrpSpPr>
            <p:cNvPr name="Group 7" id="7"/>
            <p:cNvGrpSpPr/>
            <p:nvPr/>
          </p:nvGrpSpPr>
          <p:grpSpPr>
            <a:xfrm rot="0">
              <a:off x="0" y="123874"/>
              <a:ext cx="602687" cy="60268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9" id="9"/>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772457">
            <a:off x="7927563" y="6788219"/>
            <a:ext cx="1432189" cy="433237"/>
          </a:xfrm>
          <a:prstGeom prst="rect">
            <a:avLst/>
          </a:prstGeom>
        </p:spPr>
      </p:pic>
      <p:sp>
        <p:nvSpPr>
          <p:cNvPr name="TextBox 11" id="11"/>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14</a:t>
            </a:r>
          </a:p>
        </p:txBody>
      </p:sp>
      <p:sp>
        <p:nvSpPr>
          <p:cNvPr name="TextBox 12" id="12"/>
          <p:cNvSpPr txBox="true"/>
          <p:nvPr/>
        </p:nvSpPr>
        <p:spPr>
          <a:xfrm rot="0">
            <a:off x="1986286" y="5715646"/>
            <a:ext cx="15686689" cy="751842"/>
          </a:xfrm>
          <a:prstGeom prst="rect">
            <a:avLst/>
          </a:prstGeom>
        </p:spPr>
        <p:txBody>
          <a:bodyPr anchor="t" rtlCol="false" tIns="0" lIns="0" bIns="0" rIns="0">
            <a:spAutoFit/>
          </a:bodyPr>
          <a:lstStyle/>
          <a:p>
            <a:pPr>
              <a:lnSpc>
                <a:spcPts val="5720"/>
              </a:lnSpc>
            </a:pPr>
            <a:r>
              <a:rPr lang="en-US" sz="5200">
                <a:solidFill>
                  <a:srgbClr val="FFFFFF"/>
                </a:solidFill>
                <a:latin typeface="HK Grotesk Bold"/>
              </a:rPr>
              <a:t>" Can you find me the </a:t>
            </a:r>
            <a:r>
              <a:rPr lang="en-US" sz="5200">
                <a:solidFill>
                  <a:srgbClr val="FFC033"/>
                </a:solidFill>
                <a:latin typeface="HK Grotesk Bold"/>
              </a:rPr>
              <a:t>cheapest mexican </a:t>
            </a:r>
            <a:r>
              <a:rPr lang="en-US" sz="5200">
                <a:solidFill>
                  <a:srgbClr val="FFFFFF"/>
                </a:solidFill>
                <a:latin typeface="HK Grotesk Bold"/>
              </a:rPr>
              <a:t>restaurant "</a:t>
            </a:r>
          </a:p>
        </p:txBody>
      </p:sp>
      <p:sp>
        <p:nvSpPr>
          <p:cNvPr name="TextBox 13" id="13"/>
          <p:cNvSpPr txBox="true"/>
          <p:nvPr/>
        </p:nvSpPr>
        <p:spPr>
          <a:xfrm rot="0">
            <a:off x="11047976" y="2546847"/>
            <a:ext cx="5777681" cy="1274445"/>
          </a:xfrm>
          <a:prstGeom prst="rect">
            <a:avLst/>
          </a:prstGeom>
        </p:spPr>
        <p:txBody>
          <a:bodyPr anchor="t" rtlCol="false" tIns="0" lIns="0" bIns="0" rIns="0">
            <a:spAutoFit/>
          </a:bodyPr>
          <a:lstStyle/>
          <a:p>
            <a:pPr algn="just">
              <a:lnSpc>
                <a:spcPts val="3449"/>
              </a:lnSpc>
            </a:pPr>
            <a:r>
              <a:rPr lang="en-US" sz="2299" spc="68">
                <a:solidFill>
                  <a:srgbClr val="FFFFFF"/>
                </a:solidFill>
                <a:latin typeface="HK Grotesk Light"/>
              </a:rPr>
              <a:t>Pour la première tâche du projet, on doit </a:t>
            </a:r>
            <a:r>
              <a:rPr lang="en-US" sz="2299" spc="68">
                <a:solidFill>
                  <a:srgbClr val="FFC033"/>
                </a:solidFill>
                <a:latin typeface="HK Grotesk Light Bold"/>
              </a:rPr>
              <a:t>détecter </a:t>
            </a:r>
            <a:r>
              <a:rPr lang="en-US" sz="2299" spc="68">
                <a:solidFill>
                  <a:srgbClr val="FFFFFF"/>
                </a:solidFill>
                <a:latin typeface="HK Grotesk Light"/>
              </a:rPr>
              <a:t>les entités nommés dans les requêtes de l'utilisateur, par exemple :</a:t>
            </a:r>
          </a:p>
        </p:txBody>
      </p:sp>
      <p:sp>
        <p:nvSpPr>
          <p:cNvPr name="TextBox 14" id="14"/>
          <p:cNvSpPr txBox="true"/>
          <p:nvPr/>
        </p:nvSpPr>
        <p:spPr>
          <a:xfrm rot="0">
            <a:off x="2726447" y="2232929"/>
            <a:ext cx="7641256" cy="1128790"/>
          </a:xfrm>
          <a:prstGeom prst="rect">
            <a:avLst/>
          </a:prstGeom>
        </p:spPr>
        <p:txBody>
          <a:bodyPr anchor="t" rtlCol="false" tIns="0" lIns="0" bIns="0" rIns="0">
            <a:spAutoFit/>
          </a:bodyPr>
          <a:lstStyle/>
          <a:p>
            <a:pPr>
              <a:lnSpc>
                <a:spcPts val="8799"/>
              </a:lnSpc>
            </a:pPr>
            <a:r>
              <a:rPr lang="en-US" sz="7999">
                <a:solidFill>
                  <a:srgbClr val="FFFFFF"/>
                </a:solidFill>
                <a:latin typeface="HK Grotesk Bold"/>
              </a:rPr>
              <a:t>Tâche à réaliser</a:t>
            </a:r>
          </a:p>
        </p:txBody>
      </p:sp>
      <p:sp>
        <p:nvSpPr>
          <p:cNvPr name="TextBox 15" id="15"/>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6" id="16"/>
          <p:cNvSpPr txBox="true"/>
          <p:nvPr/>
        </p:nvSpPr>
        <p:spPr>
          <a:xfrm rot="0">
            <a:off x="4545213" y="7628299"/>
            <a:ext cx="4347325" cy="11868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Price : Indique le début d'une entité qui représente la fourchette de prix d'un restaurant</a:t>
            </a:r>
          </a:p>
        </p:txBody>
      </p:sp>
      <p:sp>
        <p:nvSpPr>
          <p:cNvPr name="TextBox 17" id="17"/>
          <p:cNvSpPr txBox="true"/>
          <p:nvPr/>
        </p:nvSpPr>
        <p:spPr>
          <a:xfrm rot="0">
            <a:off x="12970709" y="7628299"/>
            <a:ext cx="4347325" cy="11868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Cuisine : Indique le début d'une entité qui représente une cuisine servie dans un restaurant</a:t>
            </a:r>
          </a:p>
        </p:txBody>
      </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083451">
            <a:off x="11837602" y="6783613"/>
            <a:ext cx="1432189" cy="433237"/>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443840" y="1591982"/>
            <a:ext cx="16533795" cy="9228610"/>
            <a:chOff x="0" y="0"/>
            <a:chExt cx="15902755" cy="8876384"/>
          </a:xfrm>
        </p:grpSpPr>
        <p:sp>
          <p:nvSpPr>
            <p:cNvPr name="Freeform 6" id="6"/>
            <p:cNvSpPr/>
            <p:nvPr/>
          </p:nvSpPr>
          <p:spPr>
            <a:xfrm flipH="false" flipV="false">
              <a:off x="0" y="0"/>
              <a:ext cx="15902755" cy="8876385"/>
            </a:xfrm>
            <a:custGeom>
              <a:avLst/>
              <a:gdLst/>
              <a:ahLst/>
              <a:cxnLst/>
              <a:rect r="r" b="b" t="t" l="l"/>
              <a:pathLst>
                <a:path h="8876385" w="15902755">
                  <a:moveTo>
                    <a:pt x="15597955" y="0"/>
                  </a:moveTo>
                  <a:lnTo>
                    <a:pt x="304800" y="0"/>
                  </a:lnTo>
                  <a:cubicBezTo>
                    <a:pt x="135890" y="0"/>
                    <a:pt x="0" y="135890"/>
                    <a:pt x="0" y="304800"/>
                  </a:cubicBezTo>
                  <a:lnTo>
                    <a:pt x="0" y="8571585"/>
                  </a:lnTo>
                  <a:cubicBezTo>
                    <a:pt x="0" y="8740494"/>
                    <a:pt x="135890" y="8876385"/>
                    <a:pt x="304800" y="8876385"/>
                  </a:cubicBezTo>
                  <a:lnTo>
                    <a:pt x="15597955" y="8876385"/>
                  </a:lnTo>
                  <a:cubicBezTo>
                    <a:pt x="15766864" y="8876385"/>
                    <a:pt x="15902755" y="8740494"/>
                    <a:pt x="15902755" y="8571585"/>
                  </a:cubicBezTo>
                  <a:lnTo>
                    <a:pt x="15902755" y="304800"/>
                  </a:lnTo>
                  <a:cubicBezTo>
                    <a:pt x="15902755" y="135890"/>
                    <a:pt x="15766864" y="0"/>
                    <a:pt x="15597955"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42478" y="1109459"/>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graphicFrame>
        <p:nvGraphicFramePr>
          <p:cNvPr name="Table 12" id="12"/>
          <p:cNvGraphicFramePr>
            <a:graphicFrameLocks noGrp="true"/>
          </p:cNvGraphicFramePr>
          <p:nvPr/>
        </p:nvGraphicFramePr>
        <p:xfrm>
          <a:off x="5187225" y="4546468"/>
          <a:ext cx="10872044" cy="838200"/>
        </p:xfrm>
        <a:graphic>
          <a:graphicData uri="http://schemas.openxmlformats.org/drawingml/2006/table">
            <a:tbl>
              <a:tblPr/>
              <a:tblGrid>
                <a:gridCol w="4168502"/>
                <a:gridCol w="3715451"/>
                <a:gridCol w="2988091"/>
              </a:tblGrid>
              <a:tr h="356706">
                <a:tc>
                  <a:txBody>
                    <a:bodyPr anchor="t" rtlCol="false"/>
                    <a:lstStyle/>
                    <a:p>
                      <a:pPr algn="l">
                        <a:lnSpc>
                          <a:spcPts val="2520"/>
                        </a:lnSpc>
                        <a:defRPr/>
                      </a:pPr>
                      <a:r>
                        <a:rPr lang="en-US" sz="1800">
                          <a:solidFill>
                            <a:srgbClr val="FFFFFF"/>
                          </a:solidFill>
                          <a:latin typeface="HK Grotesk Bold"/>
                        </a:rPr>
                        <a:t>    name</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520"/>
                        </a:lnSpc>
                        <a:defRPr/>
                      </a:pPr>
                      <a:r>
                        <a:rPr lang="en-US" sz="1800">
                          <a:solidFill>
                            <a:srgbClr val="FFFFFF"/>
                          </a:solidFill>
                          <a:latin typeface="HK Grotesk Bold"/>
                        </a:rPr>
                        <a:t>   train</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520"/>
                        </a:lnSpc>
                        <a:defRPr/>
                      </a:pPr>
                      <a:r>
                        <a:rPr lang="en-US" sz="1800">
                          <a:solidFill>
                            <a:srgbClr val="FFFFFF"/>
                          </a:solidFill>
                          <a:latin typeface="HK Grotesk Bold"/>
                        </a:rPr>
                        <a:t>    test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356706">
                <a:tc>
                  <a:txBody>
                    <a:bodyPr anchor="t" rtlCol="false"/>
                    <a:lstStyle/>
                    <a:p>
                      <a:pPr algn="l">
                        <a:lnSpc>
                          <a:spcPts val="2520"/>
                        </a:lnSpc>
                        <a:defRPr/>
                      </a:pPr>
                      <a:r>
                        <a:rPr lang="en-US" sz="1800">
                          <a:solidFill>
                            <a:srgbClr val="FFFFFF"/>
                          </a:solidFill>
                          <a:latin typeface="HK Grotesk Bold"/>
                        </a:rPr>
                        <a:t>    mit_restaurant</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520"/>
                        </a:lnSpc>
                        <a:defRPr/>
                      </a:pPr>
                      <a:r>
                        <a:rPr lang="en-US" sz="1800">
                          <a:solidFill>
                            <a:srgbClr val="FFFFFF"/>
                          </a:solidFill>
                          <a:latin typeface="HK Grotesk Bold"/>
                        </a:rPr>
                        <a:t>   6900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520"/>
                        </a:lnSpc>
                        <a:defRPr/>
                      </a:pPr>
                      <a:r>
                        <a:rPr lang="en-US" sz="1800">
                          <a:solidFill>
                            <a:srgbClr val="FFFFFF"/>
                          </a:solidFill>
                          <a:latin typeface="HK Grotesk Bold"/>
                        </a:rPr>
                        <a:t>   1521</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3" id="1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15</a:t>
            </a:r>
          </a:p>
        </p:txBody>
      </p:sp>
      <p:sp>
        <p:nvSpPr>
          <p:cNvPr name="TextBox 14" id="14"/>
          <p:cNvSpPr txBox="true"/>
          <p:nvPr/>
        </p:nvSpPr>
        <p:spPr>
          <a:xfrm rot="0">
            <a:off x="3813915" y="2935368"/>
            <a:ext cx="13618663" cy="1163320"/>
          </a:xfrm>
          <a:prstGeom prst="rect">
            <a:avLst/>
          </a:prstGeom>
        </p:spPr>
        <p:txBody>
          <a:bodyPr anchor="t" rtlCol="false" tIns="0" lIns="0" bIns="0" rIns="0">
            <a:spAutoFit/>
          </a:bodyPr>
          <a:lstStyle/>
          <a:p>
            <a:pPr algn="just">
              <a:lnSpc>
                <a:spcPts val="3080"/>
              </a:lnSpc>
            </a:pPr>
            <a:r>
              <a:rPr lang="en-US" sz="2200">
                <a:solidFill>
                  <a:srgbClr val="FFFFFF"/>
                </a:solidFill>
                <a:latin typeface="HK Grotesk Medium"/>
              </a:rPr>
              <a:t>La dataset MIT Restaurant est un ensemble de données pour la reconnaissance des entités nommées (NER) spécifiquement conçu pour la tâche de la reconnaissance d'entités nommées liées aux restaurants. La dataset est composée de trois fichiers JSON: train.json, test.json et label.json.</a:t>
            </a:r>
          </a:p>
        </p:txBody>
      </p:sp>
      <p:sp>
        <p:nvSpPr>
          <p:cNvPr name="TextBox 15" id="15"/>
          <p:cNvSpPr txBox="true"/>
          <p:nvPr/>
        </p:nvSpPr>
        <p:spPr>
          <a:xfrm rot="0">
            <a:off x="3029091" y="2116216"/>
            <a:ext cx="11972470" cy="866777"/>
          </a:xfrm>
          <a:prstGeom prst="rect">
            <a:avLst/>
          </a:prstGeom>
        </p:spPr>
        <p:txBody>
          <a:bodyPr anchor="t" rtlCol="false" tIns="0" lIns="0" bIns="0" rIns="0">
            <a:spAutoFit/>
          </a:bodyPr>
          <a:lstStyle/>
          <a:p>
            <a:pPr>
              <a:lnSpc>
                <a:spcPts val="6600"/>
              </a:lnSpc>
            </a:pPr>
            <a:r>
              <a:rPr lang="en-US" sz="6000">
                <a:solidFill>
                  <a:srgbClr val="FFC033"/>
                </a:solidFill>
                <a:latin typeface="HK Grotesk Bold"/>
              </a:rPr>
              <a:t>Dataset </a:t>
            </a:r>
            <a:r>
              <a:rPr lang="en-US" sz="6000">
                <a:solidFill>
                  <a:srgbClr val="FFFFFF"/>
                </a:solidFill>
                <a:latin typeface="HK Grotesk Bold"/>
              </a:rPr>
              <a:t>utilisée :</a:t>
            </a:r>
          </a:p>
        </p:txBody>
      </p:sp>
      <p:sp>
        <p:nvSpPr>
          <p:cNvPr name="TextBox 16" id="16"/>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7" id="17"/>
          <p:cNvSpPr txBox="true"/>
          <p:nvPr/>
        </p:nvSpPr>
        <p:spPr>
          <a:xfrm rot="0">
            <a:off x="9015326" y="2235279"/>
            <a:ext cx="2895224" cy="514350"/>
          </a:xfrm>
          <a:prstGeom prst="rect">
            <a:avLst/>
          </a:prstGeom>
        </p:spPr>
        <p:txBody>
          <a:bodyPr anchor="t" rtlCol="false" tIns="0" lIns="0" bIns="0" rIns="0">
            <a:spAutoFit/>
          </a:bodyPr>
          <a:lstStyle/>
          <a:p>
            <a:pPr>
              <a:lnSpc>
                <a:spcPts val="4199"/>
              </a:lnSpc>
            </a:pPr>
            <a:r>
              <a:rPr lang="en-US" sz="2999">
                <a:solidFill>
                  <a:srgbClr val="FFC033"/>
                </a:solidFill>
                <a:latin typeface="HK Grotesk Medium"/>
              </a:rPr>
              <a:t>MIT Restaurant </a:t>
            </a:r>
          </a:p>
        </p:txBody>
      </p:sp>
      <p:sp>
        <p:nvSpPr>
          <p:cNvPr name="TextBox 18" id="18"/>
          <p:cNvSpPr txBox="true"/>
          <p:nvPr/>
        </p:nvSpPr>
        <p:spPr>
          <a:xfrm rot="0">
            <a:off x="4105079" y="5584693"/>
            <a:ext cx="3392137" cy="476425"/>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Train.json</a:t>
            </a:r>
          </a:p>
        </p:txBody>
      </p:sp>
      <p:sp>
        <p:nvSpPr>
          <p:cNvPr name="TextBox 19" id="19"/>
          <p:cNvSpPr txBox="true"/>
          <p:nvPr/>
        </p:nvSpPr>
        <p:spPr>
          <a:xfrm rot="0">
            <a:off x="3855208" y="6270668"/>
            <a:ext cx="4420842" cy="2053590"/>
          </a:xfrm>
          <a:prstGeom prst="rect">
            <a:avLst/>
          </a:prstGeom>
        </p:spPr>
        <p:txBody>
          <a:bodyPr anchor="t" rtlCol="false" tIns="0" lIns="0" bIns="0" rIns="0">
            <a:spAutoFit/>
          </a:bodyPr>
          <a:lstStyle/>
          <a:p>
            <a:pPr algn="just">
              <a:lnSpc>
                <a:spcPts val="2399"/>
              </a:lnSpc>
            </a:pPr>
            <a:r>
              <a:rPr lang="en-US" sz="1599" spc="31">
                <a:solidFill>
                  <a:srgbClr val="FFFFFF"/>
                </a:solidFill>
                <a:latin typeface="HK Grotesk Light"/>
              </a:rPr>
              <a:t>contient les données d'entraînement pour le modèle NER. Chaque objet est constitué de deux clés principales : "tokens" et "tags".  La clé "tokens" contient une liste de mots de la phrase, tandis que la clé "tags" contient une liste de balises qui indiquent l'étiquette NER associée à chaque mot de la phrase.</a:t>
            </a:r>
          </a:p>
        </p:txBody>
      </p:sp>
      <p:sp>
        <p:nvSpPr>
          <p:cNvPr name="TextBox 20" id="20"/>
          <p:cNvSpPr txBox="true"/>
          <p:nvPr/>
        </p:nvSpPr>
        <p:spPr>
          <a:xfrm rot="0">
            <a:off x="8927178" y="5584693"/>
            <a:ext cx="3392137" cy="476425"/>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Test.json</a:t>
            </a:r>
          </a:p>
        </p:txBody>
      </p:sp>
      <p:sp>
        <p:nvSpPr>
          <p:cNvPr name="TextBox 21" id="21"/>
          <p:cNvSpPr txBox="true"/>
          <p:nvPr/>
        </p:nvSpPr>
        <p:spPr>
          <a:xfrm rot="0">
            <a:off x="8766869" y="6270668"/>
            <a:ext cx="3392137" cy="872490"/>
          </a:xfrm>
          <a:prstGeom prst="rect">
            <a:avLst/>
          </a:prstGeom>
        </p:spPr>
        <p:txBody>
          <a:bodyPr anchor="t" rtlCol="false" tIns="0" lIns="0" bIns="0" rIns="0">
            <a:spAutoFit/>
          </a:bodyPr>
          <a:lstStyle/>
          <a:p>
            <a:pPr algn="just">
              <a:lnSpc>
                <a:spcPts val="2399"/>
              </a:lnSpc>
            </a:pPr>
            <a:r>
              <a:rPr lang="en-US" sz="1599" spc="31">
                <a:solidFill>
                  <a:srgbClr val="FFFFFF"/>
                </a:solidFill>
                <a:latin typeface="HK Grotesk Light"/>
              </a:rPr>
              <a:t>contient les données de test pour le modèle NER. Il a la même structure que le fichier train.json </a:t>
            </a:r>
          </a:p>
        </p:txBody>
      </p:sp>
      <p:sp>
        <p:nvSpPr>
          <p:cNvPr name="TextBox 22" id="22"/>
          <p:cNvSpPr txBox="true"/>
          <p:nvPr/>
        </p:nvSpPr>
        <p:spPr>
          <a:xfrm rot="0">
            <a:off x="13650341" y="5584693"/>
            <a:ext cx="3392137" cy="476425"/>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Label.json</a:t>
            </a:r>
          </a:p>
        </p:txBody>
      </p:sp>
      <p:sp>
        <p:nvSpPr>
          <p:cNvPr name="TextBox 23" id="23"/>
          <p:cNvSpPr txBox="true"/>
          <p:nvPr/>
        </p:nvSpPr>
        <p:spPr>
          <a:xfrm rot="0">
            <a:off x="13305492" y="6270668"/>
            <a:ext cx="4420842" cy="1167765"/>
          </a:xfrm>
          <a:prstGeom prst="rect">
            <a:avLst/>
          </a:prstGeom>
        </p:spPr>
        <p:txBody>
          <a:bodyPr anchor="t" rtlCol="false" tIns="0" lIns="0" bIns="0" rIns="0">
            <a:spAutoFit/>
          </a:bodyPr>
          <a:lstStyle/>
          <a:p>
            <a:pPr algn="just">
              <a:lnSpc>
                <a:spcPts val="2399"/>
              </a:lnSpc>
            </a:pPr>
            <a:r>
              <a:rPr lang="en-US" sz="1599" spc="31">
                <a:solidFill>
                  <a:srgbClr val="FFFFFF"/>
                </a:solidFill>
                <a:latin typeface="HK Grotesk Light"/>
              </a:rPr>
              <a:t>contient les définitions des différentes étiquettes NER utilisées dans les fichiers train.json et test.json. Chaque étiquette est définie par un ID unique et une description textuelle.</a:t>
            </a:r>
          </a:p>
        </p:txBody>
      </p:sp>
      <p:sp>
        <p:nvSpPr>
          <p:cNvPr name="TextBox 24" id="24"/>
          <p:cNvSpPr txBox="true"/>
          <p:nvPr/>
        </p:nvSpPr>
        <p:spPr>
          <a:xfrm rot="0">
            <a:off x="3867186" y="8489880"/>
            <a:ext cx="8817727" cy="1510665"/>
          </a:xfrm>
          <a:prstGeom prst="rect">
            <a:avLst/>
          </a:prstGeom>
        </p:spPr>
        <p:txBody>
          <a:bodyPr anchor="t" rtlCol="false" tIns="0" lIns="0" bIns="0" rIns="0">
            <a:spAutoFit/>
          </a:bodyPr>
          <a:lstStyle/>
          <a:p>
            <a:pPr>
              <a:lnSpc>
                <a:spcPts val="2400"/>
              </a:lnSpc>
            </a:pPr>
            <a:r>
              <a:rPr lang="en-US" sz="1600" spc="32">
                <a:solidFill>
                  <a:srgbClr val="FFFFFF"/>
                </a:solidFill>
                <a:latin typeface="HK Grotesk Light"/>
              </a:rPr>
              <a:t>{"tags": [0, 0, 0, 0, 0, </a:t>
            </a:r>
            <a:r>
              <a:rPr lang="en-US" sz="1600" spc="32">
                <a:solidFill>
                  <a:srgbClr val="FFC033"/>
                </a:solidFill>
                <a:latin typeface="HK Grotesk Light"/>
              </a:rPr>
              <a:t>9</a:t>
            </a:r>
            <a:r>
              <a:rPr lang="en-US" sz="1600" spc="32">
                <a:solidFill>
                  <a:srgbClr val="FFFFFF"/>
                </a:solidFill>
                <a:latin typeface="HK Grotesk Light"/>
              </a:rPr>
              <a:t>, </a:t>
            </a:r>
            <a:r>
              <a:rPr lang="en-US" sz="1600" spc="32">
                <a:solidFill>
                  <a:srgbClr val="FFC033"/>
                </a:solidFill>
                <a:latin typeface="HK Grotesk Light"/>
              </a:rPr>
              <a:t>14</a:t>
            </a:r>
            <a:r>
              <a:rPr lang="en-US" sz="1600" spc="32">
                <a:solidFill>
                  <a:srgbClr val="FFFFFF"/>
                </a:solidFill>
                <a:latin typeface="HK Grotesk Light"/>
              </a:rPr>
              <a:t>, 0, </a:t>
            </a:r>
            <a:r>
              <a:rPr lang="en-US" sz="1600" spc="32">
                <a:solidFill>
                  <a:srgbClr val="FFC033"/>
                </a:solidFill>
                <a:latin typeface="HK Grotesk Light"/>
              </a:rPr>
              <a:t>5</a:t>
            </a:r>
            <a:r>
              <a:rPr lang="en-US" sz="1600" spc="32">
                <a:solidFill>
                  <a:srgbClr val="FFFFFF"/>
                </a:solidFill>
                <a:latin typeface="HK Grotesk Light"/>
              </a:rPr>
              <a:t>], "tokens": ["can", "you", "find", "me", "the", "</a:t>
            </a:r>
            <a:r>
              <a:rPr lang="en-US" sz="1600" spc="32">
                <a:solidFill>
                  <a:srgbClr val="FFC033"/>
                </a:solidFill>
                <a:latin typeface="HK Grotesk Light"/>
              </a:rPr>
              <a:t>cheapest</a:t>
            </a:r>
            <a:r>
              <a:rPr lang="en-US" sz="1600" spc="32">
                <a:solidFill>
                  <a:srgbClr val="FFFFFF"/>
                </a:solidFill>
                <a:latin typeface="HK Grotesk Light"/>
              </a:rPr>
              <a:t>", "</a:t>
            </a:r>
            <a:r>
              <a:rPr lang="en-US" sz="1600" spc="32">
                <a:solidFill>
                  <a:srgbClr val="FFC033"/>
                </a:solidFill>
                <a:latin typeface="HK Grotesk Light"/>
              </a:rPr>
              <a:t>mexican</a:t>
            </a:r>
            <a:r>
              <a:rPr lang="en-US" sz="1600" spc="32">
                <a:solidFill>
                  <a:srgbClr val="FFFFFF"/>
                </a:solidFill>
                <a:latin typeface="HK Grotesk Light"/>
              </a:rPr>
              <a:t>", "restaurant", "</a:t>
            </a:r>
            <a:r>
              <a:rPr lang="en-US" sz="1600" spc="32">
                <a:solidFill>
                  <a:srgbClr val="FFC033"/>
                </a:solidFill>
                <a:latin typeface="HK Grotesk Light"/>
              </a:rPr>
              <a:t>nearby</a:t>
            </a:r>
            <a:r>
              <a:rPr lang="en-US" sz="1600" spc="32">
                <a:solidFill>
                  <a:srgbClr val="FFFFFF"/>
                </a:solidFill>
                <a:latin typeface="HK Grotesk Light"/>
              </a:rPr>
              <a:t>"]}</a:t>
            </a:r>
          </a:p>
          <a:p>
            <a:pPr>
              <a:lnSpc>
                <a:spcPts val="2400"/>
              </a:lnSpc>
            </a:pPr>
            <a:r>
              <a:rPr lang="en-US" sz="1600" spc="32">
                <a:solidFill>
                  <a:srgbClr val="FFFFFF"/>
                </a:solidFill>
                <a:latin typeface="HK Grotesk Light"/>
              </a:rPr>
              <a:t>{"tags": [0, 0, 0, 0, 0,</a:t>
            </a:r>
            <a:r>
              <a:rPr lang="en-US" sz="1600" spc="32">
                <a:solidFill>
                  <a:srgbClr val="FFC033"/>
                </a:solidFill>
                <a:latin typeface="HK Grotesk Light"/>
              </a:rPr>
              <a:t> 5</a:t>
            </a:r>
            <a:r>
              <a:rPr lang="en-US" sz="1600" spc="32">
                <a:solidFill>
                  <a:srgbClr val="FFFFFF"/>
                </a:solidFill>
                <a:latin typeface="HK Grotesk Light"/>
              </a:rPr>
              <a:t>, </a:t>
            </a:r>
            <a:r>
              <a:rPr lang="en-US" sz="1600" spc="32">
                <a:solidFill>
                  <a:srgbClr val="FFC033"/>
                </a:solidFill>
                <a:latin typeface="HK Grotesk Light"/>
              </a:rPr>
              <a:t>7</a:t>
            </a:r>
            <a:r>
              <a:rPr lang="en-US" sz="1600" spc="32">
                <a:solidFill>
                  <a:srgbClr val="FFFFFF"/>
                </a:solidFill>
                <a:latin typeface="HK Grotesk Light"/>
              </a:rPr>
              <a:t>, </a:t>
            </a:r>
            <a:r>
              <a:rPr lang="en-US" sz="1600" spc="32">
                <a:solidFill>
                  <a:srgbClr val="FFC033"/>
                </a:solidFill>
                <a:latin typeface="HK Grotesk Light"/>
              </a:rPr>
              <a:t>8</a:t>
            </a:r>
            <a:r>
              <a:rPr lang="en-US" sz="1600" spc="32">
                <a:solidFill>
                  <a:srgbClr val="FFFFFF"/>
                </a:solidFill>
                <a:latin typeface="HK Grotesk Light"/>
              </a:rPr>
              <a:t>], "tokens": ["can", "you", "find", "me", "the", "</a:t>
            </a:r>
            <a:r>
              <a:rPr lang="en-US" sz="1600" spc="32">
                <a:solidFill>
                  <a:srgbClr val="FFC033"/>
                </a:solidFill>
                <a:latin typeface="HK Grotesk Light"/>
              </a:rPr>
              <a:t>closed</a:t>
            </a:r>
            <a:r>
              <a:rPr lang="en-US" sz="1600" spc="32">
                <a:solidFill>
                  <a:srgbClr val="FFFFFF"/>
                </a:solidFill>
                <a:latin typeface="HK Grotesk Light"/>
              </a:rPr>
              <a:t>", "</a:t>
            </a:r>
            <a:r>
              <a:rPr lang="en-US" sz="1600" spc="32">
                <a:solidFill>
                  <a:srgbClr val="FFC033"/>
                </a:solidFill>
                <a:latin typeface="HK Grotesk Light"/>
              </a:rPr>
              <a:t>burger</a:t>
            </a:r>
            <a:r>
              <a:rPr lang="en-US" sz="1600" spc="32">
                <a:solidFill>
                  <a:srgbClr val="FFFFFF"/>
                </a:solidFill>
                <a:latin typeface="HK Grotesk Light"/>
              </a:rPr>
              <a:t>", "</a:t>
            </a:r>
            <a:r>
              <a:rPr lang="en-US" sz="1600" spc="32">
                <a:solidFill>
                  <a:srgbClr val="FFC033"/>
                </a:solidFill>
                <a:latin typeface="HK Grotesk Light"/>
              </a:rPr>
              <a:t>king</a:t>
            </a:r>
            <a:r>
              <a:rPr lang="en-US" sz="1600" spc="32">
                <a:solidFill>
                  <a:srgbClr val="FFFFFF"/>
                </a:solidFill>
                <a:latin typeface="HK Grotesk Light"/>
              </a:rPr>
              <a:t>"]}</a:t>
            </a:r>
          </a:p>
          <a:p>
            <a:pPr>
              <a:lnSpc>
                <a:spcPts val="2399"/>
              </a:lnSpc>
            </a:pPr>
          </a:p>
        </p:txBody>
      </p:sp>
      <p:sp>
        <p:nvSpPr>
          <p:cNvPr name="TextBox 25" id="25"/>
          <p:cNvSpPr txBox="true"/>
          <p:nvPr/>
        </p:nvSpPr>
        <p:spPr>
          <a:xfrm rot="0">
            <a:off x="13305492" y="7790580"/>
            <a:ext cx="2394589" cy="1758315"/>
          </a:xfrm>
          <a:prstGeom prst="rect">
            <a:avLst/>
          </a:prstGeom>
        </p:spPr>
        <p:txBody>
          <a:bodyPr anchor="t" rtlCol="false" tIns="0" lIns="0" bIns="0" rIns="0">
            <a:spAutoFit/>
          </a:bodyPr>
          <a:lstStyle/>
          <a:p>
            <a:pPr>
              <a:lnSpc>
                <a:spcPts val="2399"/>
              </a:lnSpc>
            </a:pPr>
            <a:r>
              <a:rPr lang="en-US" sz="1599" spc="31">
                <a:solidFill>
                  <a:srgbClr val="FFFFFF"/>
                </a:solidFill>
                <a:latin typeface="HK Grotesk Light"/>
              </a:rPr>
              <a:t>{ "</a:t>
            </a:r>
            <a:r>
              <a:rPr lang="en-US" sz="1599" spc="31">
                <a:solidFill>
                  <a:srgbClr val="FFC033"/>
                </a:solidFill>
                <a:latin typeface="HK Grotesk Light"/>
              </a:rPr>
              <a:t>O</a:t>
            </a:r>
            <a:r>
              <a:rPr lang="en-US" sz="1599" spc="31">
                <a:solidFill>
                  <a:srgbClr val="FFFFFF"/>
                </a:solidFill>
                <a:latin typeface="HK Grotesk Light"/>
              </a:rPr>
              <a:t>": 0, </a:t>
            </a:r>
          </a:p>
          <a:p>
            <a:pPr>
              <a:lnSpc>
                <a:spcPts val="2399"/>
              </a:lnSpc>
            </a:pPr>
            <a:r>
              <a:rPr lang="en-US" sz="1599" spc="31">
                <a:solidFill>
                  <a:srgbClr val="FFFFFF"/>
                </a:solidFill>
                <a:latin typeface="HK Grotesk Light"/>
              </a:rPr>
              <a:t>"</a:t>
            </a:r>
            <a:r>
              <a:rPr lang="en-US" sz="1599" spc="31">
                <a:solidFill>
                  <a:srgbClr val="FFC033"/>
                </a:solidFill>
                <a:latin typeface="HK Grotesk Light"/>
              </a:rPr>
              <a:t>B-Rating</a:t>
            </a:r>
            <a:r>
              <a:rPr lang="en-US" sz="1599" spc="31">
                <a:solidFill>
                  <a:srgbClr val="FFFFFF"/>
                </a:solidFill>
                <a:latin typeface="HK Grotesk Light"/>
              </a:rPr>
              <a:t>": 1, </a:t>
            </a:r>
          </a:p>
          <a:p>
            <a:pPr>
              <a:lnSpc>
                <a:spcPts val="2399"/>
              </a:lnSpc>
            </a:pPr>
            <a:r>
              <a:rPr lang="en-US" sz="1599" spc="31">
                <a:solidFill>
                  <a:srgbClr val="FFFFFF"/>
                </a:solidFill>
                <a:latin typeface="HK Grotesk Light"/>
              </a:rPr>
              <a:t>"</a:t>
            </a:r>
            <a:r>
              <a:rPr lang="en-US" sz="1599" spc="31">
                <a:solidFill>
                  <a:srgbClr val="FFC033"/>
                </a:solidFill>
                <a:latin typeface="HK Grotesk Light"/>
              </a:rPr>
              <a:t>I-Rating</a:t>
            </a:r>
            <a:r>
              <a:rPr lang="en-US" sz="1599" spc="31">
                <a:solidFill>
                  <a:srgbClr val="FFFFFF"/>
                </a:solidFill>
                <a:latin typeface="HK Grotesk Light"/>
              </a:rPr>
              <a:t>": 2, </a:t>
            </a:r>
          </a:p>
          <a:p>
            <a:pPr>
              <a:lnSpc>
                <a:spcPts val="2399"/>
              </a:lnSpc>
            </a:pPr>
            <a:r>
              <a:rPr lang="en-US" sz="1599" spc="31">
                <a:solidFill>
                  <a:srgbClr val="FFFFFF"/>
                </a:solidFill>
                <a:latin typeface="HK Grotesk Light"/>
              </a:rPr>
              <a:t>"</a:t>
            </a:r>
            <a:r>
              <a:rPr lang="en-US" sz="1599" spc="31">
                <a:solidFill>
                  <a:srgbClr val="FFC033"/>
                </a:solidFill>
                <a:latin typeface="HK Grotesk Light"/>
              </a:rPr>
              <a:t>B-Amenity</a:t>
            </a:r>
            <a:r>
              <a:rPr lang="en-US" sz="1599" spc="31">
                <a:solidFill>
                  <a:srgbClr val="FFFFFF"/>
                </a:solidFill>
                <a:latin typeface="HK Grotesk Light"/>
              </a:rPr>
              <a:t>": 3,</a:t>
            </a:r>
          </a:p>
          <a:p>
            <a:pPr>
              <a:lnSpc>
                <a:spcPts val="2399"/>
              </a:lnSpc>
            </a:pPr>
            <a:r>
              <a:rPr lang="en-US" sz="1599" spc="31">
                <a:solidFill>
                  <a:srgbClr val="FFFFFF"/>
                </a:solidFill>
                <a:latin typeface="HK Grotesk Light"/>
              </a:rPr>
              <a:t> "</a:t>
            </a:r>
            <a:r>
              <a:rPr lang="en-US" sz="1599" spc="31">
                <a:solidFill>
                  <a:srgbClr val="FFC033"/>
                </a:solidFill>
                <a:latin typeface="HK Grotesk Light"/>
              </a:rPr>
              <a:t>I-Amenity</a:t>
            </a:r>
            <a:r>
              <a:rPr lang="en-US" sz="1599" spc="31">
                <a:solidFill>
                  <a:srgbClr val="FFFFFF"/>
                </a:solidFill>
                <a:latin typeface="HK Grotesk Light"/>
              </a:rPr>
              <a:t>": 4,</a:t>
            </a:r>
          </a:p>
          <a:p>
            <a:pPr algn="l" marL="0" indent="0" lvl="0">
              <a:lnSpc>
                <a:spcPts val="2399"/>
              </a:lnSpc>
              <a:spcBef>
                <a:spcPct val="0"/>
              </a:spcBef>
            </a:pPr>
            <a:r>
              <a:rPr lang="en-US" sz="1599" spc="31">
                <a:solidFill>
                  <a:srgbClr val="FFFFFF"/>
                </a:solidFill>
                <a:latin typeface="HK Grotesk Light"/>
              </a:rPr>
              <a:t> "</a:t>
            </a:r>
            <a:r>
              <a:rPr lang="en-US" sz="1599" spc="31">
                <a:solidFill>
                  <a:srgbClr val="FFC033"/>
                </a:solidFill>
                <a:latin typeface="HK Grotesk Light"/>
              </a:rPr>
              <a:t>B-Location</a:t>
            </a:r>
            <a:r>
              <a:rPr lang="en-US" sz="1599" spc="31">
                <a:solidFill>
                  <a:srgbClr val="FFFFFF"/>
                </a:solidFill>
                <a:latin typeface="HK Grotesk Light"/>
              </a:rPr>
              <a:t>": 5,... }</a:t>
            </a:r>
          </a:p>
        </p:txBody>
      </p:sp>
      <p:sp>
        <p:nvSpPr>
          <p:cNvPr name="TextBox 26" id="26"/>
          <p:cNvSpPr txBox="true"/>
          <p:nvPr/>
        </p:nvSpPr>
        <p:spPr>
          <a:xfrm rot="0">
            <a:off x="12319315" y="2353390"/>
            <a:ext cx="6893900" cy="306704"/>
          </a:xfrm>
          <a:prstGeom prst="rect">
            <a:avLst/>
          </a:prstGeom>
        </p:spPr>
        <p:txBody>
          <a:bodyPr anchor="t" rtlCol="false" tIns="0" lIns="0" bIns="0" rIns="0">
            <a:spAutoFit/>
          </a:bodyPr>
          <a:lstStyle/>
          <a:p>
            <a:pPr>
              <a:lnSpc>
                <a:spcPts val="2520"/>
              </a:lnSpc>
            </a:pPr>
            <a:r>
              <a:rPr lang="en-US" sz="1800">
                <a:solidFill>
                  <a:srgbClr val="FFC033"/>
                </a:solidFill>
                <a:latin typeface="HK Grotesk Medium"/>
              </a:rPr>
              <a:t>https://huggingface.co/datasets/tner/mit_restaurant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16</a:t>
            </a:r>
          </a:p>
        </p:txBody>
      </p:sp>
      <p:sp>
        <p:nvSpPr>
          <p:cNvPr name="TextBox 6" id="6"/>
          <p:cNvSpPr txBox="true"/>
          <p:nvPr/>
        </p:nvSpPr>
        <p:spPr>
          <a:xfrm rot="0">
            <a:off x="2443840" y="2183728"/>
            <a:ext cx="11093565" cy="866777"/>
          </a:xfrm>
          <a:prstGeom prst="rect">
            <a:avLst/>
          </a:prstGeom>
        </p:spPr>
        <p:txBody>
          <a:bodyPr anchor="t" rtlCol="false" tIns="0" lIns="0" bIns="0" rIns="0">
            <a:spAutoFit/>
          </a:bodyPr>
          <a:lstStyle/>
          <a:p>
            <a:pPr algn="l" marL="0" indent="0" lvl="0">
              <a:lnSpc>
                <a:spcPts val="6600"/>
              </a:lnSpc>
              <a:spcBef>
                <a:spcPct val="0"/>
              </a:spcBef>
            </a:pPr>
            <a:r>
              <a:rPr lang="en-US" sz="6000" u="none">
                <a:solidFill>
                  <a:srgbClr val="FFFFFF"/>
                </a:solidFill>
                <a:latin typeface="HK Grotesk Bold"/>
              </a:rPr>
              <a:t>Explication </a:t>
            </a:r>
            <a:r>
              <a:rPr lang="en-US" sz="6000" u="none">
                <a:solidFill>
                  <a:srgbClr val="FFC033"/>
                </a:solidFill>
                <a:latin typeface="HK Grotesk Bold"/>
              </a:rPr>
              <a:t>Dataset</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2" id="12"/>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3" id="13"/>
          <p:cNvSpPr txBox="true"/>
          <p:nvPr/>
        </p:nvSpPr>
        <p:spPr>
          <a:xfrm rot="0">
            <a:off x="2710359" y="3230615"/>
            <a:ext cx="14712611" cy="6710680"/>
          </a:xfrm>
          <a:prstGeom prst="rect">
            <a:avLst/>
          </a:prstGeom>
        </p:spPr>
        <p:txBody>
          <a:bodyPr anchor="t" rtlCol="false" tIns="0" lIns="0" bIns="0" rIns="0">
            <a:spAutoFit/>
          </a:bodyPr>
          <a:lstStyle/>
          <a:p>
            <a:pPr algn="just">
              <a:lnSpc>
                <a:spcPts val="3259"/>
              </a:lnSpc>
            </a:pPr>
            <a:r>
              <a:rPr lang="en-US" sz="1999" spc="39">
                <a:solidFill>
                  <a:srgbClr val="FFFFFF"/>
                </a:solidFill>
                <a:latin typeface="HK Grotesk Light"/>
              </a:rPr>
              <a:t>La réalisation du dataset est réalisé comme suit :</a:t>
            </a:r>
          </a:p>
          <a:p>
            <a:pPr algn="just" marL="431799" indent="-215899" lvl="1">
              <a:lnSpc>
                <a:spcPts val="3259"/>
              </a:lnSpc>
              <a:buFont typeface="Arial"/>
              <a:buChar char="•"/>
            </a:pPr>
            <a:r>
              <a:rPr lang="en-US" sz="1999" spc="39">
                <a:solidFill>
                  <a:srgbClr val="FFFFFF"/>
                </a:solidFill>
                <a:latin typeface="HK Grotesk Light"/>
              </a:rPr>
              <a:t>Collecte des requêtes des utilisateurs par utlisation de différents techniques comme le web scraping ou user queries ....</a:t>
            </a:r>
          </a:p>
          <a:p>
            <a:pPr algn="just" marL="863598" indent="-287866" lvl="2">
              <a:lnSpc>
                <a:spcPts val="3259"/>
              </a:lnSpc>
              <a:buFont typeface="Arial"/>
              <a:buChar char="⚬"/>
            </a:pPr>
            <a:r>
              <a:rPr lang="en-US" sz="1999" spc="39">
                <a:solidFill>
                  <a:srgbClr val="FFFFFF"/>
                </a:solidFill>
                <a:latin typeface="HK Grotesk Light"/>
              </a:rPr>
              <a:t>Exemple : "Can you find me the nearest italian restaurant with outdoor seating ?"</a:t>
            </a:r>
          </a:p>
          <a:p>
            <a:pPr algn="just" marL="431799" indent="-215899" lvl="1">
              <a:lnSpc>
                <a:spcPts val="3259"/>
              </a:lnSpc>
              <a:buFont typeface="Arial"/>
              <a:buChar char="•"/>
            </a:pPr>
            <a:r>
              <a:rPr lang="en-US" sz="1999" spc="39">
                <a:solidFill>
                  <a:srgbClr val="FFFFFF"/>
                </a:solidFill>
                <a:latin typeface="HK Grotesk Light"/>
              </a:rPr>
              <a:t>Raffinement et pré-traitement pour normaliser le format, nettoyer les données et garantir la cohérence. Cela peut impliquer la suppression d'informations non pertinentes, la gestion des fautes d'orthographe ou la résolution des ambiguïtés.</a:t>
            </a:r>
          </a:p>
          <a:p>
            <a:pPr algn="just" marL="863598" indent="-287866" lvl="2">
              <a:lnSpc>
                <a:spcPts val="3259"/>
              </a:lnSpc>
              <a:buFont typeface="Arial"/>
              <a:buChar char="⚬"/>
            </a:pPr>
            <a:r>
              <a:rPr lang="en-US" sz="1999" spc="39">
                <a:solidFill>
                  <a:srgbClr val="FFFFFF"/>
                </a:solidFill>
                <a:latin typeface="HK Grotesk Light"/>
              </a:rPr>
              <a:t>Exemple : "can you find me the nearest italian restaurant with outdoor seating"</a:t>
            </a:r>
          </a:p>
          <a:p>
            <a:pPr algn="just" marL="431799" indent="-215899" lvl="1">
              <a:lnSpc>
                <a:spcPts val="3259"/>
              </a:lnSpc>
              <a:buFont typeface="Arial"/>
              <a:buChar char="•"/>
            </a:pPr>
            <a:r>
              <a:rPr lang="en-US" sz="1999" spc="39">
                <a:solidFill>
                  <a:srgbClr val="FFFFFF"/>
                </a:solidFill>
                <a:latin typeface="HK Grotesk Light"/>
              </a:rPr>
              <a:t>Annotation: Elles sont ajoutées aux requêtes pour indiquer les attributs ou caractéristiques spécifiques liés aux restaurants. Dans notre cas les annotations devient :</a:t>
            </a:r>
          </a:p>
          <a:p>
            <a:pPr algn="just" marL="863598" indent="-287866" lvl="2">
              <a:lnSpc>
                <a:spcPts val="3259"/>
              </a:lnSpc>
              <a:buFont typeface="Arial"/>
              <a:buChar char="⚬"/>
            </a:pPr>
            <a:r>
              <a:rPr lang="en-US" sz="1999" spc="39">
                <a:solidFill>
                  <a:srgbClr val="FFFFFF"/>
                </a:solidFill>
                <a:latin typeface="HK Grotesk Light"/>
              </a:rPr>
              <a:t>Tokens: ["can", "you", "find", "me", "the", "</a:t>
            </a:r>
            <a:r>
              <a:rPr lang="en-US" sz="1999" spc="39">
                <a:solidFill>
                  <a:srgbClr val="FFC033"/>
                </a:solidFill>
                <a:latin typeface="HK Grotesk Light"/>
              </a:rPr>
              <a:t>nearest</a:t>
            </a:r>
            <a:r>
              <a:rPr lang="en-US" sz="1999" spc="39">
                <a:solidFill>
                  <a:srgbClr val="FFFFFF"/>
                </a:solidFill>
                <a:latin typeface="HK Grotesk Light"/>
              </a:rPr>
              <a:t>", "</a:t>
            </a:r>
            <a:r>
              <a:rPr lang="en-US" sz="1999" spc="39">
                <a:solidFill>
                  <a:srgbClr val="FFC033"/>
                </a:solidFill>
                <a:latin typeface="HK Grotesk Light"/>
              </a:rPr>
              <a:t>italian</a:t>
            </a:r>
            <a:r>
              <a:rPr lang="en-US" sz="1999" spc="39">
                <a:solidFill>
                  <a:srgbClr val="FFFFFF"/>
                </a:solidFill>
                <a:latin typeface="HK Grotesk Light"/>
              </a:rPr>
              <a:t>", "restaurant", "with", "</a:t>
            </a:r>
            <a:r>
              <a:rPr lang="en-US" sz="1999" spc="39">
                <a:solidFill>
                  <a:srgbClr val="FFC033"/>
                </a:solidFill>
                <a:latin typeface="HK Grotesk Light"/>
              </a:rPr>
              <a:t>outdoor</a:t>
            </a:r>
            <a:r>
              <a:rPr lang="en-US" sz="1999" spc="39">
                <a:solidFill>
                  <a:srgbClr val="FFFFFF"/>
                </a:solidFill>
                <a:latin typeface="HK Grotesk Light"/>
              </a:rPr>
              <a:t>", "</a:t>
            </a:r>
            <a:r>
              <a:rPr lang="en-US" sz="1999" spc="39">
                <a:solidFill>
                  <a:srgbClr val="FFC033"/>
                </a:solidFill>
                <a:latin typeface="HK Grotesk Light"/>
              </a:rPr>
              <a:t>seating</a:t>
            </a:r>
            <a:r>
              <a:rPr lang="en-US" sz="1999" spc="39">
                <a:solidFill>
                  <a:srgbClr val="FFFFFF"/>
                </a:solidFill>
                <a:latin typeface="HK Grotesk Light"/>
              </a:rPr>
              <a:t>"] </a:t>
            </a:r>
          </a:p>
          <a:p>
            <a:pPr algn="just" marL="863598" indent="-287866" lvl="2">
              <a:lnSpc>
                <a:spcPts val="3259"/>
              </a:lnSpc>
              <a:buFont typeface="Arial"/>
              <a:buChar char="⚬"/>
            </a:pPr>
            <a:r>
              <a:rPr lang="en-US" sz="1999" spc="39">
                <a:solidFill>
                  <a:srgbClr val="FFFFFF"/>
                </a:solidFill>
                <a:latin typeface="HK Grotesk Light"/>
              </a:rPr>
              <a:t>Tags: [0, 0, 0, 0, 0, </a:t>
            </a:r>
            <a:r>
              <a:rPr lang="en-US" sz="1999" spc="39">
                <a:solidFill>
                  <a:srgbClr val="FFC033"/>
                </a:solidFill>
                <a:latin typeface="HK Grotesk Light"/>
              </a:rPr>
              <a:t>5</a:t>
            </a:r>
            <a:r>
              <a:rPr lang="en-US" sz="1999" spc="39">
                <a:solidFill>
                  <a:srgbClr val="FFFFFF"/>
                </a:solidFill>
                <a:latin typeface="HK Grotesk Light"/>
              </a:rPr>
              <a:t>, </a:t>
            </a:r>
            <a:r>
              <a:rPr lang="en-US" sz="1999" spc="39">
                <a:solidFill>
                  <a:srgbClr val="FFC033"/>
                </a:solidFill>
                <a:latin typeface="HK Grotesk Light"/>
              </a:rPr>
              <a:t>14</a:t>
            </a:r>
            <a:r>
              <a:rPr lang="en-US" sz="1999" spc="39">
                <a:solidFill>
                  <a:srgbClr val="FFFFFF"/>
                </a:solidFill>
                <a:latin typeface="HK Grotesk Light"/>
              </a:rPr>
              <a:t>, 0, 0,</a:t>
            </a:r>
            <a:r>
              <a:rPr lang="en-US" sz="1999" spc="39">
                <a:solidFill>
                  <a:srgbClr val="FFC033"/>
                </a:solidFill>
                <a:latin typeface="HK Grotesk Light"/>
              </a:rPr>
              <a:t> 10</a:t>
            </a:r>
            <a:r>
              <a:rPr lang="en-US" sz="1999" spc="39">
                <a:solidFill>
                  <a:srgbClr val="FFFFFF"/>
                </a:solidFill>
                <a:latin typeface="HK Grotesk Light"/>
              </a:rPr>
              <a:t>, </a:t>
            </a:r>
            <a:r>
              <a:rPr lang="en-US" sz="1999" spc="39">
                <a:solidFill>
                  <a:srgbClr val="FFC033"/>
                </a:solidFill>
                <a:latin typeface="HK Grotesk Light"/>
              </a:rPr>
              <a:t>11</a:t>
            </a:r>
            <a:r>
              <a:rPr lang="en-US" sz="1999" spc="39">
                <a:solidFill>
                  <a:srgbClr val="FFFFFF"/>
                </a:solidFill>
                <a:latin typeface="HK Grotesk Light"/>
              </a:rPr>
              <a:t>]</a:t>
            </a:r>
          </a:p>
          <a:p>
            <a:pPr algn="just" marL="431799" indent="-215899" lvl="1">
              <a:lnSpc>
                <a:spcPts val="3259"/>
              </a:lnSpc>
              <a:buFont typeface="Arial"/>
              <a:buChar char="•"/>
            </a:pPr>
            <a:r>
              <a:rPr lang="en-US" sz="1999" spc="39">
                <a:solidFill>
                  <a:srgbClr val="FFFFFF"/>
                </a:solidFill>
                <a:latin typeface="HK Grotesk Light"/>
              </a:rPr>
              <a:t>Fractionnement : La dataset est divisé en différents sous-ensembles à des fins d'entraînement et de test. Cela permet de former et d'évaluer le modèle de manière efficace.</a:t>
            </a:r>
          </a:p>
          <a:p>
            <a:pPr algn="just" marL="431799" indent="-215899" lvl="1">
              <a:lnSpc>
                <a:spcPts val="3259"/>
              </a:lnSpc>
              <a:buFont typeface="Arial"/>
              <a:buChar char="•"/>
            </a:pPr>
            <a:r>
              <a:rPr lang="en-US" sz="1999" spc="39">
                <a:solidFill>
                  <a:srgbClr val="FFFFFF"/>
                </a:solidFill>
                <a:latin typeface="HK Grotesk Light"/>
              </a:rPr>
              <a:t>Formatage des données : La dataset est formaté dans une structure adaptée au stockage et à l'utilisation. Dans ce cas, la dataset est représenté par des paires de séquences de TAGS et de TOKENS correspondantes, où chaque paire représente un exemple ou un échantillon dans le jeu de données (dans notre cas des fichier Json ).</a:t>
            </a:r>
          </a:p>
          <a:p>
            <a:pPr algn="just">
              <a:lnSpc>
                <a:spcPts val="32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2269098" y="1731731"/>
            <a:ext cx="6874902" cy="10312352"/>
            <a:chOff x="0" y="0"/>
            <a:chExt cx="6350000" cy="9525000"/>
          </a:xfrm>
        </p:grpSpPr>
        <p:sp>
          <p:nvSpPr>
            <p:cNvPr name="Freeform 6" id="6"/>
            <p:cNvSpPr/>
            <p:nvPr/>
          </p:nvSpPr>
          <p:spPr>
            <a:xfrm flipH="false" flipV="false">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8531" r="-241468" t="0" b="0"/>
              </a:stretch>
            </a:blipFill>
          </p:spPr>
        </p:sp>
      </p:grpSp>
      <p:grpSp>
        <p:nvGrpSpPr>
          <p:cNvPr name="Group 7" id="7"/>
          <p:cNvGrpSpPr/>
          <p:nvPr/>
        </p:nvGrpSpPr>
        <p:grpSpPr>
          <a:xfrm rot="0">
            <a:off x="8285837" y="6618767"/>
            <a:ext cx="11420981" cy="4163533"/>
            <a:chOff x="0" y="0"/>
            <a:chExt cx="10985080" cy="4004625"/>
          </a:xfrm>
        </p:grpSpPr>
        <p:sp>
          <p:nvSpPr>
            <p:cNvPr name="Freeform 8" id="8"/>
            <p:cNvSpPr/>
            <p:nvPr/>
          </p:nvSpPr>
          <p:spPr>
            <a:xfrm flipH="false" flipV="false">
              <a:off x="0" y="0"/>
              <a:ext cx="10985080" cy="4004625"/>
            </a:xfrm>
            <a:custGeom>
              <a:avLst/>
              <a:gdLst/>
              <a:ahLst/>
              <a:cxnLst/>
              <a:rect r="r" b="b" t="t" l="l"/>
              <a:pathLst>
                <a:path h="4004625" w="10985080">
                  <a:moveTo>
                    <a:pt x="10680280" y="0"/>
                  </a:moveTo>
                  <a:lnTo>
                    <a:pt x="304800" y="0"/>
                  </a:lnTo>
                  <a:cubicBezTo>
                    <a:pt x="135890" y="0"/>
                    <a:pt x="0" y="135890"/>
                    <a:pt x="0" y="304800"/>
                  </a:cubicBezTo>
                  <a:lnTo>
                    <a:pt x="0" y="3699825"/>
                  </a:lnTo>
                  <a:cubicBezTo>
                    <a:pt x="0" y="3868735"/>
                    <a:pt x="135890" y="4004625"/>
                    <a:pt x="304800" y="4004625"/>
                  </a:cubicBezTo>
                  <a:lnTo>
                    <a:pt x="10680280" y="4004625"/>
                  </a:lnTo>
                  <a:cubicBezTo>
                    <a:pt x="10849190" y="4004625"/>
                    <a:pt x="10985080" y="3868735"/>
                    <a:pt x="10985080" y="3699825"/>
                  </a:cubicBezTo>
                  <a:lnTo>
                    <a:pt x="10985080" y="304800"/>
                  </a:lnTo>
                  <a:cubicBezTo>
                    <a:pt x="10985080" y="135890"/>
                    <a:pt x="10849190" y="0"/>
                    <a:pt x="10680280" y="0"/>
                  </a:cubicBezTo>
                  <a:close/>
                </a:path>
              </a:pathLst>
            </a:custGeom>
            <a:solidFill>
              <a:srgbClr val="2E2E2E"/>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825656" y="9150283"/>
            <a:ext cx="433644" cy="108017"/>
          </a:xfrm>
          <a:prstGeom prst="rect">
            <a:avLst/>
          </a:prstGeom>
        </p:spPr>
      </p:pic>
      <p:grpSp>
        <p:nvGrpSpPr>
          <p:cNvPr name="Group 10" id="10"/>
          <p:cNvGrpSpPr/>
          <p:nvPr/>
        </p:nvGrpSpPr>
        <p:grpSpPr>
          <a:xfrm rot="0">
            <a:off x="901141" y="849829"/>
            <a:ext cx="479273" cy="592825"/>
            <a:chOff x="0" y="0"/>
            <a:chExt cx="639030" cy="790433"/>
          </a:xfrm>
        </p:grpSpPr>
        <p:grpSp>
          <p:nvGrpSpPr>
            <p:cNvPr name="Group 11" id="11"/>
            <p:cNvGrpSpPr/>
            <p:nvPr/>
          </p:nvGrpSpPr>
          <p:grpSpPr>
            <a:xfrm rot="0">
              <a:off x="0" y="123874"/>
              <a:ext cx="602687" cy="602687"/>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3" id="13"/>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4" id="14"/>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17</a:t>
            </a:r>
          </a:p>
        </p:txBody>
      </p:sp>
      <p:sp>
        <p:nvSpPr>
          <p:cNvPr name="TextBox 15" id="15"/>
          <p:cNvSpPr txBox="true"/>
          <p:nvPr/>
        </p:nvSpPr>
        <p:spPr>
          <a:xfrm rot="0">
            <a:off x="9791700" y="2635522"/>
            <a:ext cx="5753502" cy="3378200"/>
          </a:xfrm>
          <a:prstGeom prst="rect">
            <a:avLst/>
          </a:prstGeom>
        </p:spPr>
        <p:txBody>
          <a:bodyPr anchor="t" rtlCol="false" tIns="0" lIns="0" bIns="0" rIns="0">
            <a:spAutoFit/>
          </a:bodyPr>
          <a:lstStyle/>
          <a:p>
            <a:pPr algn="just">
              <a:lnSpc>
                <a:spcPts val="8800"/>
              </a:lnSpc>
            </a:pPr>
            <a:r>
              <a:rPr lang="en-US" sz="8000">
                <a:solidFill>
                  <a:srgbClr val="FFFFFF"/>
                </a:solidFill>
                <a:latin typeface="HK Grotesk Bold"/>
              </a:rPr>
              <a:t>Début de la réalisation du </a:t>
            </a:r>
            <a:r>
              <a:rPr lang="en-US" sz="8000">
                <a:solidFill>
                  <a:srgbClr val="FFC033"/>
                </a:solidFill>
                <a:latin typeface="HK Grotesk Bold"/>
              </a:rPr>
              <a:t>projet</a:t>
            </a:r>
          </a:p>
        </p:txBody>
      </p:sp>
      <p:grpSp>
        <p:nvGrpSpPr>
          <p:cNvPr name="Group 16" id="16"/>
          <p:cNvGrpSpPr/>
          <p:nvPr/>
        </p:nvGrpSpPr>
        <p:grpSpPr>
          <a:xfrm rot="0">
            <a:off x="9144000" y="7284335"/>
            <a:ext cx="7269640" cy="2318053"/>
            <a:chOff x="0" y="0"/>
            <a:chExt cx="9692854" cy="3090737"/>
          </a:xfrm>
        </p:grpSpPr>
        <p:sp>
          <p:nvSpPr>
            <p:cNvPr name="TextBox 17" id="17"/>
            <p:cNvSpPr txBox="true"/>
            <p:nvPr/>
          </p:nvSpPr>
          <p:spPr>
            <a:xfrm rot="0">
              <a:off x="0" y="-57150"/>
              <a:ext cx="9692854" cy="622723"/>
            </a:xfrm>
            <a:prstGeom prst="rect">
              <a:avLst/>
            </a:prstGeom>
          </p:spPr>
          <p:txBody>
            <a:bodyPr anchor="t" rtlCol="false" tIns="0" lIns="0" bIns="0" rIns="0">
              <a:spAutoFit/>
            </a:bodyPr>
            <a:lstStyle/>
            <a:p>
              <a:pPr>
                <a:lnSpc>
                  <a:spcPts val="3919"/>
                </a:lnSpc>
              </a:pPr>
              <a:r>
                <a:rPr lang="en-US" sz="2799">
                  <a:solidFill>
                    <a:srgbClr val="FFFFFF"/>
                  </a:solidFill>
                  <a:latin typeface="HK Grotesk Medium"/>
                </a:rPr>
                <a:t>Voir</a:t>
              </a:r>
              <a:r>
                <a:rPr lang="en-US" sz="2799">
                  <a:solidFill>
                    <a:srgbClr val="FFFFFF"/>
                  </a:solidFill>
                  <a:latin typeface="HK Grotesk Medium"/>
                </a:rPr>
                <a:t> </a:t>
              </a:r>
              <a:r>
                <a:rPr lang="en-US" sz="2799">
                  <a:solidFill>
                    <a:srgbClr val="FFC033"/>
                  </a:solidFill>
                  <a:latin typeface="HK Grotesk Medium"/>
                </a:rPr>
                <a:t>Google COLAB </a:t>
              </a:r>
              <a:r>
                <a:rPr lang="en-US" sz="2799">
                  <a:solidFill>
                    <a:srgbClr val="FFFFFF"/>
                  </a:solidFill>
                  <a:latin typeface="HK Grotesk Medium"/>
                </a:rPr>
                <a:t>pour le code</a:t>
              </a:r>
            </a:p>
          </p:txBody>
        </p:sp>
        <p:sp>
          <p:nvSpPr>
            <p:cNvPr name="TextBox 18" id="18"/>
            <p:cNvSpPr txBox="true"/>
            <p:nvPr/>
          </p:nvSpPr>
          <p:spPr>
            <a:xfrm rot="0">
              <a:off x="0" y="997142"/>
              <a:ext cx="9692854" cy="209359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On commence par la vectorisation à l'aide de le TF-IDF,  et implémenter un modèle du Machine Learning , afin de réaliser un modèle qui va prédir les entités nommés d'après les requêtes entrées par l'utilisateur </a:t>
              </a:r>
            </a:p>
          </p:txBody>
        </p:sp>
      </p:grpSp>
      <p:sp>
        <p:nvSpPr>
          <p:cNvPr name="TextBox 19" id="19"/>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038541" y="3284573"/>
            <a:ext cx="15505095" cy="5577551"/>
            <a:chOff x="0" y="0"/>
            <a:chExt cx="14913317" cy="5364674"/>
          </a:xfrm>
        </p:grpSpPr>
        <p:sp>
          <p:nvSpPr>
            <p:cNvPr name="Freeform 6" id="6"/>
            <p:cNvSpPr/>
            <p:nvPr/>
          </p:nvSpPr>
          <p:spPr>
            <a:xfrm flipH="false" flipV="false">
              <a:off x="0" y="0"/>
              <a:ext cx="14913316" cy="5364674"/>
            </a:xfrm>
            <a:custGeom>
              <a:avLst/>
              <a:gdLst/>
              <a:ahLst/>
              <a:cxnLst/>
              <a:rect r="r" b="b" t="t" l="l"/>
              <a:pathLst>
                <a:path h="5364674" w="14913316">
                  <a:moveTo>
                    <a:pt x="14608516" y="0"/>
                  </a:moveTo>
                  <a:lnTo>
                    <a:pt x="304800" y="0"/>
                  </a:lnTo>
                  <a:cubicBezTo>
                    <a:pt x="135890" y="0"/>
                    <a:pt x="0" y="135890"/>
                    <a:pt x="0" y="304800"/>
                  </a:cubicBezTo>
                  <a:lnTo>
                    <a:pt x="0" y="5059874"/>
                  </a:lnTo>
                  <a:cubicBezTo>
                    <a:pt x="0" y="5228784"/>
                    <a:pt x="135890" y="5364674"/>
                    <a:pt x="304800" y="5364674"/>
                  </a:cubicBezTo>
                  <a:lnTo>
                    <a:pt x="14608516" y="5364674"/>
                  </a:lnTo>
                  <a:cubicBezTo>
                    <a:pt x="14777427" y="5364674"/>
                    <a:pt x="14913316" y="5228784"/>
                    <a:pt x="14913316" y="5059874"/>
                  </a:cubicBezTo>
                  <a:lnTo>
                    <a:pt x="14913316" y="304800"/>
                  </a:lnTo>
                  <a:cubicBezTo>
                    <a:pt x="14913316" y="135890"/>
                    <a:pt x="14777427" y="0"/>
                    <a:pt x="14608516"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4"/>
          <a:srcRect l="0" t="0" r="0" b="0"/>
          <a:stretch>
            <a:fillRect/>
          </a:stretch>
        </p:blipFill>
        <p:spPr>
          <a:xfrm flipH="false" flipV="false" rot="0">
            <a:off x="4869555" y="2633603"/>
            <a:ext cx="9843068" cy="5654529"/>
          </a:xfrm>
          <a:prstGeom prst="rect">
            <a:avLst/>
          </a:prstGeom>
        </p:spPr>
      </p:pic>
      <p:sp>
        <p:nvSpPr>
          <p:cNvPr name="TextBox 13" id="1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18</a:t>
            </a:r>
          </a:p>
        </p:txBody>
      </p:sp>
      <p:sp>
        <p:nvSpPr>
          <p:cNvPr name="TextBox 14" id="14"/>
          <p:cNvSpPr txBox="true"/>
          <p:nvPr/>
        </p:nvSpPr>
        <p:spPr>
          <a:xfrm rot="0">
            <a:off x="2422536" y="758080"/>
            <a:ext cx="12708335" cy="2526493"/>
          </a:xfrm>
          <a:prstGeom prst="rect">
            <a:avLst/>
          </a:prstGeom>
        </p:spPr>
        <p:txBody>
          <a:bodyPr anchor="t" rtlCol="false" tIns="0" lIns="0" bIns="0" rIns="0">
            <a:spAutoFit/>
          </a:bodyPr>
          <a:lstStyle/>
          <a:p>
            <a:pPr algn="l" marL="0" indent="0" lvl="0">
              <a:lnSpc>
                <a:spcPts val="6600"/>
              </a:lnSpc>
              <a:spcBef>
                <a:spcPct val="0"/>
              </a:spcBef>
            </a:pPr>
            <a:r>
              <a:rPr lang="en-US" sz="6000" u="none">
                <a:solidFill>
                  <a:srgbClr val="FFC033"/>
                </a:solidFill>
                <a:latin typeface="HK Grotesk Bold"/>
              </a:rPr>
              <a:t>Vectorization,  Training and Evaluating</a:t>
            </a:r>
          </a:p>
          <a:p>
            <a:pPr algn="l" marL="0" indent="0" lvl="0">
              <a:lnSpc>
                <a:spcPts val="66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443840" y="8711249"/>
            <a:ext cx="14103036" cy="4163533"/>
            <a:chOff x="0" y="0"/>
            <a:chExt cx="13564770" cy="4004625"/>
          </a:xfrm>
        </p:grpSpPr>
        <p:sp>
          <p:nvSpPr>
            <p:cNvPr name="Freeform 6" id="6"/>
            <p:cNvSpPr/>
            <p:nvPr/>
          </p:nvSpPr>
          <p:spPr>
            <a:xfrm flipH="false" flipV="false">
              <a:off x="0" y="0"/>
              <a:ext cx="13564770" cy="4004625"/>
            </a:xfrm>
            <a:custGeom>
              <a:avLst/>
              <a:gdLst/>
              <a:ahLst/>
              <a:cxnLst/>
              <a:rect r="r" b="b" t="t" l="l"/>
              <a:pathLst>
                <a:path h="4004625" w="13564770">
                  <a:moveTo>
                    <a:pt x="13259970" y="0"/>
                  </a:moveTo>
                  <a:lnTo>
                    <a:pt x="304800" y="0"/>
                  </a:lnTo>
                  <a:cubicBezTo>
                    <a:pt x="135890" y="0"/>
                    <a:pt x="0" y="135890"/>
                    <a:pt x="0" y="304800"/>
                  </a:cubicBezTo>
                  <a:lnTo>
                    <a:pt x="0" y="3699825"/>
                  </a:lnTo>
                  <a:cubicBezTo>
                    <a:pt x="0" y="3868735"/>
                    <a:pt x="135890" y="4004625"/>
                    <a:pt x="304800" y="4004625"/>
                  </a:cubicBezTo>
                  <a:lnTo>
                    <a:pt x="13259970" y="4004625"/>
                  </a:lnTo>
                  <a:cubicBezTo>
                    <a:pt x="13428880" y="4004625"/>
                    <a:pt x="13564770" y="3868735"/>
                    <a:pt x="13564770" y="3699825"/>
                  </a:cubicBezTo>
                  <a:lnTo>
                    <a:pt x="13564770" y="304800"/>
                  </a:lnTo>
                  <a:cubicBezTo>
                    <a:pt x="13564770" y="135890"/>
                    <a:pt x="13428880" y="0"/>
                    <a:pt x="13259970"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4"/>
          <a:srcRect l="0" t="1083" r="4239" b="1083"/>
          <a:stretch>
            <a:fillRect/>
          </a:stretch>
        </p:blipFill>
        <p:spPr>
          <a:xfrm flipH="false" flipV="false" rot="0">
            <a:off x="1919425" y="2101874"/>
            <a:ext cx="7404909" cy="6066660"/>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0">
            <a:off x="10105384" y="2037007"/>
            <a:ext cx="7372919" cy="6374503"/>
          </a:xfrm>
          <a:prstGeom prst="rect">
            <a:avLst/>
          </a:prstGeom>
        </p:spPr>
      </p:pic>
      <p:sp>
        <p:nvSpPr>
          <p:cNvPr name="TextBox 14" id="14"/>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19</a:t>
            </a:r>
          </a:p>
        </p:txBody>
      </p:sp>
      <p:sp>
        <p:nvSpPr>
          <p:cNvPr name="TextBox 15" id="15"/>
          <p:cNvSpPr txBox="true"/>
          <p:nvPr/>
        </p:nvSpPr>
        <p:spPr>
          <a:xfrm rot="0">
            <a:off x="3947409" y="8881043"/>
            <a:ext cx="3718948" cy="481330"/>
          </a:xfrm>
          <a:prstGeom prst="rect">
            <a:avLst/>
          </a:prstGeom>
        </p:spPr>
        <p:txBody>
          <a:bodyPr anchor="t" rtlCol="false" tIns="0" lIns="0" bIns="0" rIns="0">
            <a:spAutoFit/>
          </a:bodyPr>
          <a:lstStyle/>
          <a:p>
            <a:pPr algn="just">
              <a:lnSpc>
                <a:spcPts val="3919"/>
              </a:lnSpc>
            </a:pPr>
            <a:r>
              <a:rPr lang="en-US" sz="2799">
                <a:solidFill>
                  <a:srgbClr val="FFFFFF"/>
                </a:solidFill>
                <a:latin typeface="HK Grotesk Medium"/>
              </a:rPr>
              <a:t>Classification report</a:t>
            </a:r>
          </a:p>
        </p:txBody>
      </p:sp>
      <p:sp>
        <p:nvSpPr>
          <p:cNvPr name="TextBox 16" id="16"/>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7" id="17"/>
          <p:cNvSpPr txBox="true"/>
          <p:nvPr/>
        </p:nvSpPr>
        <p:spPr>
          <a:xfrm rot="0">
            <a:off x="12379226" y="8776970"/>
            <a:ext cx="3038675" cy="481330"/>
          </a:xfrm>
          <a:prstGeom prst="rect">
            <a:avLst/>
          </a:prstGeom>
        </p:spPr>
        <p:txBody>
          <a:bodyPr anchor="t" rtlCol="false" tIns="0" lIns="0" bIns="0" rIns="0">
            <a:spAutoFit/>
          </a:bodyPr>
          <a:lstStyle/>
          <a:p>
            <a:pPr algn="just" marL="0" indent="0" lvl="0">
              <a:lnSpc>
                <a:spcPts val="3919"/>
              </a:lnSpc>
              <a:spcBef>
                <a:spcPct val="0"/>
              </a:spcBef>
            </a:pPr>
            <a:r>
              <a:rPr lang="en-US" sz="2799" u="none">
                <a:solidFill>
                  <a:srgbClr val="FFFFFF"/>
                </a:solidFill>
                <a:latin typeface="HK Grotesk Medium"/>
              </a:rPr>
              <a:t>Confusion Matrix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02</a:t>
            </a:r>
          </a:p>
        </p:txBody>
      </p:sp>
      <p:grpSp>
        <p:nvGrpSpPr>
          <p:cNvPr name="Group 6" id="6"/>
          <p:cNvGrpSpPr/>
          <p:nvPr/>
        </p:nvGrpSpPr>
        <p:grpSpPr>
          <a:xfrm rot="0">
            <a:off x="2903796" y="3718371"/>
            <a:ext cx="5445864" cy="3424359"/>
            <a:chOff x="0" y="0"/>
            <a:chExt cx="7261152" cy="4565812"/>
          </a:xfrm>
        </p:grpSpPr>
        <p:sp>
          <p:nvSpPr>
            <p:cNvPr name="TextBox 7" id="7"/>
            <p:cNvSpPr txBox="true"/>
            <p:nvPr/>
          </p:nvSpPr>
          <p:spPr>
            <a:xfrm rot="0">
              <a:off x="0" y="66675"/>
              <a:ext cx="7261152" cy="3040592"/>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Table des </a:t>
              </a:r>
              <a:r>
                <a:rPr lang="en-US" sz="8000">
                  <a:solidFill>
                    <a:srgbClr val="FFC033"/>
                  </a:solidFill>
                  <a:latin typeface="HK Grotesk Bold"/>
                </a:rPr>
                <a:t>matières</a:t>
              </a:r>
            </a:p>
          </p:txBody>
        </p:sp>
        <p:sp>
          <p:nvSpPr>
            <p:cNvPr name="TextBox 8" id="8"/>
            <p:cNvSpPr txBox="true"/>
            <p:nvPr/>
          </p:nvSpPr>
          <p:spPr>
            <a:xfrm rot="0">
              <a:off x="0" y="3295767"/>
              <a:ext cx="7261152" cy="1270044"/>
            </a:xfrm>
            <a:prstGeom prst="rect">
              <a:avLst/>
            </a:prstGeom>
          </p:spPr>
          <p:txBody>
            <a:bodyPr anchor="t" rtlCol="false" tIns="0" lIns="0" bIns="0" rIns="0">
              <a:spAutoFit/>
            </a:bodyPr>
            <a:lstStyle/>
            <a:p>
              <a:pPr>
                <a:lnSpc>
                  <a:spcPts val="3919"/>
                </a:lnSpc>
              </a:pPr>
              <a:r>
                <a:rPr lang="en-US" sz="2799">
                  <a:solidFill>
                    <a:srgbClr val="FFFFFF"/>
                  </a:solidFill>
                  <a:latin typeface="HK Grotesk Medium"/>
                </a:rPr>
                <a:t>Grandes lignes de la présentation</a:t>
              </a:r>
            </a:p>
            <a:p>
              <a:pPr>
                <a:lnSpc>
                  <a:spcPts val="3920"/>
                </a:lnSpc>
              </a:pPr>
            </a:p>
          </p:txBody>
        </p:sp>
      </p:grpSp>
      <p:sp>
        <p:nvSpPr>
          <p:cNvPr name="TextBox 9" id="9"/>
          <p:cNvSpPr txBox="true"/>
          <p:nvPr/>
        </p:nvSpPr>
        <p:spPr>
          <a:xfrm rot="0">
            <a:off x="10853445" y="2122148"/>
            <a:ext cx="4130297" cy="6128369"/>
          </a:xfrm>
          <a:prstGeom prst="rect">
            <a:avLst/>
          </a:prstGeom>
        </p:spPr>
        <p:txBody>
          <a:bodyPr anchor="t" rtlCol="false" tIns="0" lIns="0" bIns="0" rIns="0">
            <a:spAutoFit/>
          </a:bodyPr>
          <a:lstStyle/>
          <a:p>
            <a:pPr algn="just" marL="464273" indent="-232136" lvl="1">
              <a:lnSpc>
                <a:spcPts val="3225"/>
              </a:lnSpc>
              <a:buFont typeface="Arial"/>
              <a:buChar char="•"/>
            </a:pPr>
            <a:r>
              <a:rPr lang="en-US" sz="2150" spc="64">
                <a:solidFill>
                  <a:srgbClr val="FFFFFF"/>
                </a:solidFill>
                <a:latin typeface="HK Grotesk Light"/>
              </a:rPr>
              <a:t>Introduction sur la NER</a:t>
            </a:r>
          </a:p>
          <a:p>
            <a:pPr algn="just" marL="464273" indent="-232136" lvl="1">
              <a:lnSpc>
                <a:spcPts val="3225"/>
              </a:lnSpc>
              <a:buFont typeface="Arial"/>
              <a:buChar char="•"/>
            </a:pPr>
            <a:r>
              <a:rPr lang="en-US" sz="2150" spc="64">
                <a:solidFill>
                  <a:srgbClr val="FFFFFF"/>
                </a:solidFill>
                <a:latin typeface="HK Grotesk Light"/>
              </a:rPr>
              <a:t>un peu d'Histoire</a:t>
            </a:r>
          </a:p>
          <a:p>
            <a:pPr algn="just" marL="464273" indent="-232136" lvl="1">
              <a:lnSpc>
                <a:spcPts val="3225"/>
              </a:lnSpc>
              <a:buFont typeface="Arial"/>
              <a:buChar char="•"/>
            </a:pPr>
            <a:r>
              <a:rPr lang="en-US" sz="2150" spc="64">
                <a:solidFill>
                  <a:srgbClr val="FFFFFF"/>
                </a:solidFill>
                <a:latin typeface="HK Grotesk Light"/>
              </a:rPr>
              <a:t>Comment ça marche ?</a:t>
            </a:r>
          </a:p>
          <a:p>
            <a:pPr algn="just" marL="464273" indent="-232136" lvl="1">
              <a:lnSpc>
                <a:spcPts val="3225"/>
              </a:lnSpc>
              <a:buFont typeface="Arial"/>
              <a:buChar char="•"/>
            </a:pPr>
            <a:r>
              <a:rPr lang="en-US" sz="2150" spc="64">
                <a:solidFill>
                  <a:srgbClr val="FFFFFF"/>
                </a:solidFill>
                <a:latin typeface="HK Grotesk Light"/>
              </a:rPr>
              <a:t>Avantages et Inconvénients</a:t>
            </a:r>
          </a:p>
          <a:p>
            <a:pPr algn="just" marL="464273" indent="-232136" lvl="1">
              <a:lnSpc>
                <a:spcPts val="3225"/>
              </a:lnSpc>
              <a:buFont typeface="Arial"/>
              <a:buChar char="•"/>
            </a:pPr>
            <a:r>
              <a:rPr lang="en-US" sz="2150" spc="64">
                <a:solidFill>
                  <a:srgbClr val="FFFFFF"/>
                </a:solidFill>
                <a:latin typeface="HK Grotesk Light"/>
              </a:rPr>
              <a:t>Approches de la NER</a:t>
            </a:r>
          </a:p>
          <a:p>
            <a:pPr algn="just" marL="464273" indent="-232136" lvl="1">
              <a:lnSpc>
                <a:spcPts val="3225"/>
              </a:lnSpc>
              <a:buFont typeface="Arial"/>
              <a:buChar char="•"/>
            </a:pPr>
            <a:r>
              <a:rPr lang="en-US" sz="2150" spc="64">
                <a:solidFill>
                  <a:srgbClr val="FFFFFF"/>
                </a:solidFill>
                <a:latin typeface="HK Grotesk Light"/>
              </a:rPr>
              <a:t>Exemple d'application</a:t>
            </a:r>
          </a:p>
          <a:p>
            <a:pPr algn="just" marL="464273" indent="-232136" lvl="1">
              <a:lnSpc>
                <a:spcPts val="3225"/>
              </a:lnSpc>
              <a:buFont typeface="Arial"/>
              <a:buChar char="•"/>
            </a:pPr>
            <a:r>
              <a:rPr lang="en-US" sz="2150" spc="64">
                <a:solidFill>
                  <a:srgbClr val="FFFFFF"/>
                </a:solidFill>
                <a:latin typeface="HK Grotesk Light"/>
              </a:rPr>
              <a:t>Applications de la NER</a:t>
            </a:r>
          </a:p>
          <a:p>
            <a:pPr algn="just">
              <a:lnSpc>
                <a:spcPts val="3225"/>
              </a:lnSpc>
            </a:pPr>
          </a:p>
          <a:p>
            <a:pPr algn="just" marL="464273" indent="-232136" lvl="1">
              <a:lnSpc>
                <a:spcPts val="3225"/>
              </a:lnSpc>
              <a:buFont typeface="Arial"/>
              <a:buChar char="•"/>
            </a:pPr>
            <a:r>
              <a:rPr lang="en-US" sz="2150" spc="64">
                <a:solidFill>
                  <a:srgbClr val="FFFFFF"/>
                </a:solidFill>
                <a:latin typeface="HK Grotesk Light"/>
              </a:rPr>
              <a:t>Problématique du projet</a:t>
            </a:r>
          </a:p>
          <a:p>
            <a:pPr algn="just" marL="464273" indent="-232136" lvl="1">
              <a:lnSpc>
                <a:spcPts val="3225"/>
              </a:lnSpc>
              <a:buFont typeface="Arial"/>
              <a:buChar char="•"/>
            </a:pPr>
            <a:r>
              <a:rPr lang="en-US" sz="2150" spc="64">
                <a:solidFill>
                  <a:srgbClr val="FFFFFF"/>
                </a:solidFill>
                <a:latin typeface="HK Grotesk Light"/>
              </a:rPr>
              <a:t>Tâche à réaliser</a:t>
            </a:r>
          </a:p>
          <a:p>
            <a:pPr algn="just" marL="464273" indent="-232136" lvl="1">
              <a:lnSpc>
                <a:spcPts val="3225"/>
              </a:lnSpc>
              <a:buFont typeface="Arial"/>
              <a:buChar char="•"/>
            </a:pPr>
            <a:r>
              <a:rPr lang="en-US" sz="2150" spc="64">
                <a:solidFill>
                  <a:srgbClr val="FFFFFF"/>
                </a:solidFill>
                <a:latin typeface="HK Grotesk Light"/>
              </a:rPr>
              <a:t>introduction du dataset</a:t>
            </a:r>
          </a:p>
          <a:p>
            <a:pPr algn="just" marL="464273" indent="-232136" lvl="1">
              <a:lnSpc>
                <a:spcPts val="3225"/>
              </a:lnSpc>
              <a:buFont typeface="Arial"/>
              <a:buChar char="•"/>
            </a:pPr>
            <a:r>
              <a:rPr lang="en-US" sz="2150" spc="64">
                <a:solidFill>
                  <a:srgbClr val="FFFFFF"/>
                </a:solidFill>
                <a:latin typeface="HK Grotesk Light"/>
              </a:rPr>
              <a:t>Explication du dataset</a:t>
            </a:r>
          </a:p>
          <a:p>
            <a:pPr algn="just" marL="464273" indent="-232136" lvl="1">
              <a:lnSpc>
                <a:spcPts val="3225"/>
              </a:lnSpc>
              <a:buFont typeface="Arial"/>
              <a:buChar char="•"/>
            </a:pPr>
            <a:r>
              <a:rPr lang="en-US" sz="2150" spc="64">
                <a:solidFill>
                  <a:srgbClr val="FFFFFF"/>
                </a:solidFill>
                <a:latin typeface="HK Grotesk Light"/>
              </a:rPr>
              <a:t>Partie pratique du projet</a:t>
            </a:r>
          </a:p>
          <a:p>
            <a:pPr algn="just">
              <a:lnSpc>
                <a:spcPts val="3225"/>
              </a:lnSpc>
            </a:pPr>
          </a:p>
          <a:p>
            <a:pPr algn="just" marL="464273" indent="-232136" lvl="1">
              <a:lnSpc>
                <a:spcPts val="3225"/>
              </a:lnSpc>
              <a:buFont typeface="Arial"/>
              <a:buChar char="•"/>
            </a:pPr>
            <a:r>
              <a:rPr lang="en-US" sz="2150" spc="64">
                <a:solidFill>
                  <a:srgbClr val="FFFFFF"/>
                </a:solidFill>
                <a:latin typeface="HK Grotesk Light"/>
              </a:rPr>
              <a:t>Conslusion</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11" id="11"/>
          <p:cNvGrpSpPr/>
          <p:nvPr/>
        </p:nvGrpSpPr>
        <p:grpSpPr>
          <a:xfrm rot="0">
            <a:off x="901141" y="849829"/>
            <a:ext cx="479273" cy="592825"/>
            <a:chOff x="0" y="0"/>
            <a:chExt cx="639030" cy="790433"/>
          </a:xfrm>
        </p:grpSpPr>
        <p:grpSp>
          <p:nvGrpSpPr>
            <p:cNvPr name="Group 12" id="12"/>
            <p:cNvGrpSpPr/>
            <p:nvPr/>
          </p:nvGrpSpPr>
          <p:grpSpPr>
            <a:xfrm rot="0">
              <a:off x="0" y="123874"/>
              <a:ext cx="602687" cy="602687"/>
              <a:chOff x="0" y="0"/>
              <a:chExt cx="6350000" cy="6350000"/>
            </a:xfrm>
          </p:grpSpPr>
          <p:sp>
            <p:nvSpPr>
              <p:cNvPr name="Freeform 13" id="1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4" id="14"/>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5" id="15"/>
          <p:cNvSpPr txBox="true"/>
          <p:nvPr/>
        </p:nvSpPr>
        <p:spPr>
          <a:xfrm rot="0">
            <a:off x="9976617" y="973375"/>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593169" y="1609865"/>
            <a:ext cx="14103036" cy="2403119"/>
            <a:chOff x="0" y="0"/>
            <a:chExt cx="13564770" cy="2311400"/>
          </a:xfrm>
        </p:grpSpPr>
        <p:sp>
          <p:nvSpPr>
            <p:cNvPr name="Freeform 6" id="6"/>
            <p:cNvSpPr/>
            <p:nvPr/>
          </p:nvSpPr>
          <p:spPr>
            <a:xfrm flipH="false" flipV="false">
              <a:off x="0" y="0"/>
              <a:ext cx="13564770" cy="2311400"/>
            </a:xfrm>
            <a:custGeom>
              <a:avLst/>
              <a:gdLst/>
              <a:ahLst/>
              <a:cxnLst/>
              <a:rect r="r" b="b" t="t" l="l"/>
              <a:pathLst>
                <a:path h="2311400" w="13564770">
                  <a:moveTo>
                    <a:pt x="13259970" y="0"/>
                  </a:moveTo>
                  <a:lnTo>
                    <a:pt x="304800" y="0"/>
                  </a:lnTo>
                  <a:cubicBezTo>
                    <a:pt x="135890" y="0"/>
                    <a:pt x="0" y="135890"/>
                    <a:pt x="0" y="304800"/>
                  </a:cubicBezTo>
                  <a:lnTo>
                    <a:pt x="0" y="2006600"/>
                  </a:lnTo>
                  <a:cubicBezTo>
                    <a:pt x="0" y="2175510"/>
                    <a:pt x="135890" y="2311400"/>
                    <a:pt x="304800" y="2311400"/>
                  </a:cubicBezTo>
                  <a:lnTo>
                    <a:pt x="13259970" y="2311400"/>
                  </a:lnTo>
                  <a:cubicBezTo>
                    <a:pt x="13428880" y="2311400"/>
                    <a:pt x="13564770" y="2175510"/>
                    <a:pt x="13564770" y="2006600"/>
                  </a:cubicBezTo>
                  <a:lnTo>
                    <a:pt x="13564770" y="304800"/>
                  </a:lnTo>
                  <a:cubicBezTo>
                    <a:pt x="13564770" y="135890"/>
                    <a:pt x="13428880" y="0"/>
                    <a:pt x="13259970"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4"/>
          <a:srcRect l="0" t="0" r="0" b="0"/>
          <a:stretch>
            <a:fillRect/>
          </a:stretch>
        </p:blipFill>
        <p:spPr>
          <a:xfrm flipH="false" flipV="false" rot="0">
            <a:off x="8145581" y="1985590"/>
            <a:ext cx="7653316" cy="7670063"/>
          </a:xfrm>
          <a:prstGeom prst="rect">
            <a:avLst/>
          </a:prstGeom>
        </p:spPr>
      </p:pic>
      <p:sp>
        <p:nvSpPr>
          <p:cNvPr name="TextBox 13" id="1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20</a:t>
            </a:r>
          </a:p>
        </p:txBody>
      </p:sp>
      <p:sp>
        <p:nvSpPr>
          <p:cNvPr name="TextBox 14" id="14"/>
          <p:cNvSpPr txBox="true"/>
          <p:nvPr/>
        </p:nvSpPr>
        <p:spPr>
          <a:xfrm rot="0">
            <a:off x="3399872" y="2094908"/>
            <a:ext cx="3718948" cy="481330"/>
          </a:xfrm>
          <a:prstGeom prst="rect">
            <a:avLst/>
          </a:prstGeom>
        </p:spPr>
        <p:txBody>
          <a:bodyPr anchor="t" rtlCol="false" tIns="0" lIns="0" bIns="0" rIns="0">
            <a:spAutoFit/>
          </a:bodyPr>
          <a:lstStyle/>
          <a:p>
            <a:pPr algn="just">
              <a:lnSpc>
                <a:spcPts val="3919"/>
              </a:lnSpc>
            </a:pPr>
            <a:r>
              <a:rPr lang="en-US" sz="2799">
                <a:solidFill>
                  <a:srgbClr val="FFFFFF"/>
                </a:solidFill>
                <a:latin typeface="HK Grotesk Medium"/>
              </a:rPr>
              <a:t>Partie Teste : </a:t>
            </a:r>
          </a:p>
        </p:txBody>
      </p:sp>
      <p:sp>
        <p:nvSpPr>
          <p:cNvPr name="TextBox 15" id="15"/>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6" id="16"/>
          <p:cNvSpPr txBox="true"/>
          <p:nvPr/>
        </p:nvSpPr>
        <p:spPr>
          <a:xfrm rot="0">
            <a:off x="3399872" y="4662170"/>
            <a:ext cx="3718948" cy="4005580"/>
          </a:xfrm>
          <a:prstGeom prst="rect">
            <a:avLst/>
          </a:prstGeom>
        </p:spPr>
        <p:txBody>
          <a:bodyPr anchor="t" rtlCol="false" tIns="0" lIns="0" bIns="0" rIns="0">
            <a:spAutoFit/>
          </a:bodyPr>
          <a:lstStyle/>
          <a:p>
            <a:pPr algn="just">
              <a:lnSpc>
                <a:spcPts val="3919"/>
              </a:lnSpc>
            </a:pPr>
            <a:r>
              <a:rPr lang="en-US" sz="2799">
                <a:solidFill>
                  <a:srgbClr val="FFFFFF"/>
                </a:solidFill>
                <a:latin typeface="HK Grotesk Medium"/>
              </a:rPr>
              <a:t>les fonctions : </a:t>
            </a:r>
          </a:p>
          <a:p>
            <a:pPr algn="just" marL="604519" indent="-302260" lvl="1">
              <a:lnSpc>
                <a:spcPts val="3919"/>
              </a:lnSpc>
              <a:buFont typeface="Arial"/>
              <a:buChar char="•"/>
            </a:pPr>
            <a:r>
              <a:rPr lang="en-US" sz="2799">
                <a:solidFill>
                  <a:srgbClr val="FFC033"/>
                </a:solidFill>
                <a:latin typeface="HK Grotesk Medium"/>
              </a:rPr>
              <a:t>predict_tags</a:t>
            </a:r>
          </a:p>
          <a:p>
            <a:pPr algn="just" marL="604519" indent="-302260" lvl="1">
              <a:lnSpc>
                <a:spcPts val="3919"/>
              </a:lnSpc>
              <a:buFont typeface="Arial"/>
              <a:buChar char="•"/>
            </a:pPr>
            <a:r>
              <a:rPr lang="en-US" sz="2799">
                <a:solidFill>
                  <a:srgbClr val="FFC033"/>
                </a:solidFill>
                <a:latin typeface="HK Grotesk Medium"/>
              </a:rPr>
              <a:t>predict_labels</a:t>
            </a:r>
          </a:p>
          <a:p>
            <a:pPr algn="just">
              <a:lnSpc>
                <a:spcPts val="3919"/>
              </a:lnSpc>
            </a:pPr>
            <a:r>
              <a:rPr lang="en-US" sz="2799">
                <a:solidFill>
                  <a:srgbClr val="FFFFFF"/>
                </a:solidFill>
                <a:latin typeface="HK Grotesk Medium"/>
              </a:rPr>
              <a:t>sont utilisées pour prédire les tags et les labels (d'après le dictionnaire) respectivement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a:grpSpLocks noChangeAspect="true"/>
          </p:cNvGrpSpPr>
          <p:nvPr/>
        </p:nvGrpSpPr>
        <p:grpSpPr>
          <a:xfrm rot="0">
            <a:off x="2269098" y="1731731"/>
            <a:ext cx="6874902" cy="10312352"/>
            <a:chOff x="0" y="0"/>
            <a:chExt cx="6350000" cy="9525000"/>
          </a:xfrm>
        </p:grpSpPr>
        <p:sp>
          <p:nvSpPr>
            <p:cNvPr name="Freeform 6" id="6"/>
            <p:cNvSpPr/>
            <p:nvPr/>
          </p:nvSpPr>
          <p:spPr>
            <a:xfrm flipH="false" flipV="false">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8531" r="-241468" t="0" b="0"/>
              </a:stretch>
            </a:blipFill>
          </p:spPr>
        </p:sp>
      </p:grpSp>
      <p:grpSp>
        <p:nvGrpSpPr>
          <p:cNvPr name="Group 7" id="7"/>
          <p:cNvGrpSpPr/>
          <p:nvPr/>
        </p:nvGrpSpPr>
        <p:grpSpPr>
          <a:xfrm rot="0">
            <a:off x="8285837" y="6618767"/>
            <a:ext cx="11420981" cy="4163533"/>
            <a:chOff x="0" y="0"/>
            <a:chExt cx="10985080" cy="4004625"/>
          </a:xfrm>
        </p:grpSpPr>
        <p:sp>
          <p:nvSpPr>
            <p:cNvPr name="Freeform 8" id="8"/>
            <p:cNvSpPr/>
            <p:nvPr/>
          </p:nvSpPr>
          <p:spPr>
            <a:xfrm flipH="false" flipV="false">
              <a:off x="0" y="0"/>
              <a:ext cx="10985080" cy="4004625"/>
            </a:xfrm>
            <a:custGeom>
              <a:avLst/>
              <a:gdLst/>
              <a:ahLst/>
              <a:cxnLst/>
              <a:rect r="r" b="b" t="t" l="l"/>
              <a:pathLst>
                <a:path h="4004625" w="10985080">
                  <a:moveTo>
                    <a:pt x="10680280" y="0"/>
                  </a:moveTo>
                  <a:lnTo>
                    <a:pt x="304800" y="0"/>
                  </a:lnTo>
                  <a:cubicBezTo>
                    <a:pt x="135890" y="0"/>
                    <a:pt x="0" y="135890"/>
                    <a:pt x="0" y="304800"/>
                  </a:cubicBezTo>
                  <a:lnTo>
                    <a:pt x="0" y="3699825"/>
                  </a:lnTo>
                  <a:cubicBezTo>
                    <a:pt x="0" y="3868735"/>
                    <a:pt x="135890" y="4004625"/>
                    <a:pt x="304800" y="4004625"/>
                  </a:cubicBezTo>
                  <a:lnTo>
                    <a:pt x="10680280" y="4004625"/>
                  </a:lnTo>
                  <a:cubicBezTo>
                    <a:pt x="10849190" y="4004625"/>
                    <a:pt x="10985080" y="3868735"/>
                    <a:pt x="10985080" y="3699825"/>
                  </a:cubicBezTo>
                  <a:lnTo>
                    <a:pt x="10985080" y="304800"/>
                  </a:lnTo>
                  <a:cubicBezTo>
                    <a:pt x="10985080" y="135890"/>
                    <a:pt x="10849190" y="0"/>
                    <a:pt x="10680280" y="0"/>
                  </a:cubicBezTo>
                  <a:close/>
                </a:path>
              </a:pathLst>
            </a:custGeom>
            <a:solidFill>
              <a:srgbClr val="2E2E2E"/>
            </a:solidFill>
          </p:spPr>
        </p:sp>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825656" y="9150283"/>
            <a:ext cx="433644" cy="108017"/>
          </a:xfrm>
          <a:prstGeom prst="rect">
            <a:avLst/>
          </a:prstGeom>
        </p:spPr>
      </p:pic>
      <p:grpSp>
        <p:nvGrpSpPr>
          <p:cNvPr name="Group 10" id="10"/>
          <p:cNvGrpSpPr/>
          <p:nvPr/>
        </p:nvGrpSpPr>
        <p:grpSpPr>
          <a:xfrm rot="0">
            <a:off x="901141" y="849829"/>
            <a:ext cx="479273" cy="592825"/>
            <a:chOff x="0" y="0"/>
            <a:chExt cx="639030" cy="790433"/>
          </a:xfrm>
        </p:grpSpPr>
        <p:grpSp>
          <p:nvGrpSpPr>
            <p:cNvPr name="Group 11" id="11"/>
            <p:cNvGrpSpPr/>
            <p:nvPr/>
          </p:nvGrpSpPr>
          <p:grpSpPr>
            <a:xfrm rot="0">
              <a:off x="0" y="123874"/>
              <a:ext cx="602687" cy="602687"/>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3" id="13"/>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4" id="14"/>
          <p:cNvPicPr>
            <a:picLocks noChangeAspect="true"/>
          </p:cNvPicPr>
          <p:nvPr/>
        </p:nvPicPr>
        <p:blipFill>
          <a:blip r:embed="rId5"/>
          <a:srcRect l="0" t="0" r="0" b="0"/>
          <a:stretch>
            <a:fillRect/>
          </a:stretch>
        </p:blipFill>
        <p:spPr>
          <a:xfrm flipH="false" flipV="false" rot="0">
            <a:off x="13996327" y="311644"/>
            <a:ext cx="4608801" cy="2840173"/>
          </a:xfrm>
          <a:prstGeom prst="rect">
            <a:avLst/>
          </a:prstGeom>
        </p:spPr>
      </p:pic>
      <p:sp>
        <p:nvSpPr>
          <p:cNvPr name="TextBox 15" id="1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21</a:t>
            </a:r>
          </a:p>
        </p:txBody>
      </p:sp>
      <p:sp>
        <p:nvSpPr>
          <p:cNvPr name="TextBox 16" id="16"/>
          <p:cNvSpPr txBox="true"/>
          <p:nvPr/>
        </p:nvSpPr>
        <p:spPr>
          <a:xfrm rot="0">
            <a:off x="9791700" y="2635522"/>
            <a:ext cx="5753502" cy="2263775"/>
          </a:xfrm>
          <a:prstGeom prst="rect">
            <a:avLst/>
          </a:prstGeom>
        </p:spPr>
        <p:txBody>
          <a:bodyPr anchor="t" rtlCol="false" tIns="0" lIns="0" bIns="0" rIns="0">
            <a:spAutoFit/>
          </a:bodyPr>
          <a:lstStyle/>
          <a:p>
            <a:pPr algn="just">
              <a:lnSpc>
                <a:spcPts val="8800"/>
              </a:lnSpc>
            </a:pPr>
            <a:r>
              <a:rPr lang="en-US" sz="8000">
                <a:solidFill>
                  <a:srgbClr val="FFFFFF"/>
                </a:solidFill>
                <a:latin typeface="HK Grotesk Bold"/>
              </a:rPr>
              <a:t>On passe au Code</a:t>
            </a:r>
          </a:p>
        </p:txBody>
      </p:sp>
      <p:sp>
        <p:nvSpPr>
          <p:cNvPr name="TextBox 17" id="17"/>
          <p:cNvSpPr txBox="true"/>
          <p:nvPr/>
        </p:nvSpPr>
        <p:spPr>
          <a:xfrm rot="0">
            <a:off x="9144000" y="8029393"/>
            <a:ext cx="8927637" cy="597123"/>
          </a:xfrm>
          <a:prstGeom prst="rect">
            <a:avLst/>
          </a:prstGeom>
        </p:spPr>
        <p:txBody>
          <a:bodyPr anchor="t" rtlCol="false" tIns="0" lIns="0" bIns="0" rIns="0">
            <a:spAutoFit/>
          </a:bodyPr>
          <a:lstStyle/>
          <a:p>
            <a:pPr>
              <a:lnSpc>
                <a:spcPts val="4814"/>
              </a:lnSpc>
            </a:pPr>
            <a:r>
              <a:rPr lang="en-US" sz="3438">
                <a:solidFill>
                  <a:srgbClr val="FFFFFF"/>
                </a:solidFill>
                <a:latin typeface="HK Grotesk Medium"/>
              </a:rPr>
              <a:t>Voir</a:t>
            </a:r>
            <a:r>
              <a:rPr lang="en-US" sz="3438">
                <a:solidFill>
                  <a:srgbClr val="FFFFFF"/>
                </a:solidFill>
                <a:latin typeface="HK Grotesk Medium"/>
              </a:rPr>
              <a:t> </a:t>
            </a:r>
            <a:r>
              <a:rPr lang="en-US" sz="3438">
                <a:solidFill>
                  <a:srgbClr val="FFC033"/>
                </a:solidFill>
                <a:latin typeface="HK Grotesk Medium"/>
              </a:rPr>
              <a:t>Google COLAB </a:t>
            </a:r>
            <a:r>
              <a:rPr lang="en-US" sz="3438">
                <a:solidFill>
                  <a:srgbClr val="FFFFFF"/>
                </a:solidFill>
                <a:latin typeface="HK Grotesk Medium"/>
              </a:rPr>
              <a:t>pour le code</a:t>
            </a:r>
          </a:p>
        </p:txBody>
      </p:sp>
      <p:sp>
        <p:nvSpPr>
          <p:cNvPr name="TextBox 18" id="18"/>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74319" y="1631025"/>
            <a:ext cx="3368159" cy="336815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440336" y="5847247"/>
            <a:ext cx="2934056" cy="2971196"/>
          </a:xfrm>
          <a:prstGeom prst="rect">
            <a:avLst/>
          </a:prstGeom>
        </p:spPr>
      </p:pic>
      <p:grpSp>
        <p:nvGrpSpPr>
          <p:cNvPr name="Group 7" id="7"/>
          <p:cNvGrpSpPr/>
          <p:nvPr/>
        </p:nvGrpSpPr>
        <p:grpSpPr>
          <a:xfrm rot="0">
            <a:off x="2267002" y="3503242"/>
            <a:ext cx="11854984" cy="8457856"/>
            <a:chOff x="0" y="0"/>
            <a:chExt cx="11402519" cy="8135048"/>
          </a:xfrm>
        </p:grpSpPr>
        <p:sp>
          <p:nvSpPr>
            <p:cNvPr name="Freeform 8" id="8"/>
            <p:cNvSpPr/>
            <p:nvPr/>
          </p:nvSpPr>
          <p:spPr>
            <a:xfrm flipH="false" flipV="false">
              <a:off x="0" y="0"/>
              <a:ext cx="11402519" cy="8135048"/>
            </a:xfrm>
            <a:custGeom>
              <a:avLst/>
              <a:gdLst/>
              <a:ahLst/>
              <a:cxnLst/>
              <a:rect r="r" b="b" t="t" l="l"/>
              <a:pathLst>
                <a:path h="8135048" w="11402519">
                  <a:moveTo>
                    <a:pt x="11097719" y="0"/>
                  </a:moveTo>
                  <a:lnTo>
                    <a:pt x="304800" y="0"/>
                  </a:lnTo>
                  <a:cubicBezTo>
                    <a:pt x="135890" y="0"/>
                    <a:pt x="0" y="135890"/>
                    <a:pt x="0" y="304800"/>
                  </a:cubicBezTo>
                  <a:lnTo>
                    <a:pt x="0" y="7830248"/>
                  </a:lnTo>
                  <a:cubicBezTo>
                    <a:pt x="0" y="7999157"/>
                    <a:pt x="135890" y="8135048"/>
                    <a:pt x="304800" y="8135048"/>
                  </a:cubicBezTo>
                  <a:lnTo>
                    <a:pt x="11097719" y="8135048"/>
                  </a:lnTo>
                  <a:cubicBezTo>
                    <a:pt x="11266629" y="8135048"/>
                    <a:pt x="11402519" y="7999157"/>
                    <a:pt x="11402519" y="7830248"/>
                  </a:cubicBezTo>
                  <a:lnTo>
                    <a:pt x="11402519" y="304800"/>
                  </a:lnTo>
                  <a:cubicBezTo>
                    <a:pt x="11402519" y="135890"/>
                    <a:pt x="11266629" y="0"/>
                    <a:pt x="11097719" y="0"/>
                  </a:cubicBezTo>
                  <a:close/>
                </a:path>
              </a:pathLst>
            </a:custGeom>
            <a:solidFill>
              <a:srgbClr val="2E2E2E"/>
            </a:solidFill>
          </p:spPr>
        </p:sp>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825656" y="9150283"/>
            <a:ext cx="433644" cy="108017"/>
          </a:xfrm>
          <a:prstGeom prst="rect">
            <a:avLst/>
          </a:prstGeom>
        </p:spPr>
      </p:pic>
      <p:grpSp>
        <p:nvGrpSpPr>
          <p:cNvPr name="Group 10" id="10"/>
          <p:cNvGrpSpPr/>
          <p:nvPr/>
        </p:nvGrpSpPr>
        <p:grpSpPr>
          <a:xfrm rot="0">
            <a:off x="901141" y="849829"/>
            <a:ext cx="479273" cy="592825"/>
            <a:chOff x="0" y="0"/>
            <a:chExt cx="639030" cy="790433"/>
          </a:xfrm>
        </p:grpSpPr>
        <p:grpSp>
          <p:nvGrpSpPr>
            <p:cNvPr name="Group 11" id="11"/>
            <p:cNvGrpSpPr/>
            <p:nvPr/>
          </p:nvGrpSpPr>
          <p:grpSpPr>
            <a:xfrm rot="0">
              <a:off x="0" y="123874"/>
              <a:ext cx="602687" cy="602687"/>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3" id="13"/>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4" id="14"/>
          <p:cNvSpPr txBox="true"/>
          <p:nvPr/>
        </p:nvSpPr>
        <p:spPr>
          <a:xfrm rot="0">
            <a:off x="615340"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22</a:t>
            </a:r>
          </a:p>
        </p:txBody>
      </p:sp>
      <p:sp>
        <p:nvSpPr>
          <p:cNvPr name="TextBox 15" id="15"/>
          <p:cNvSpPr txBox="true"/>
          <p:nvPr/>
        </p:nvSpPr>
        <p:spPr>
          <a:xfrm rot="0">
            <a:off x="2257067" y="1079567"/>
            <a:ext cx="8176114" cy="1036242"/>
          </a:xfrm>
          <a:prstGeom prst="rect">
            <a:avLst/>
          </a:prstGeom>
        </p:spPr>
        <p:txBody>
          <a:bodyPr anchor="t" rtlCol="false" tIns="0" lIns="0" bIns="0" rIns="0">
            <a:spAutoFit/>
          </a:bodyPr>
          <a:lstStyle/>
          <a:p>
            <a:pPr>
              <a:lnSpc>
                <a:spcPts val="8320"/>
              </a:lnSpc>
            </a:pPr>
            <a:r>
              <a:rPr lang="en-US" sz="6400">
                <a:solidFill>
                  <a:srgbClr val="FFFFFF"/>
                </a:solidFill>
                <a:latin typeface="HK Grotesk Light"/>
              </a:rPr>
              <a:t>Conclusion :</a:t>
            </a:r>
          </a:p>
        </p:txBody>
      </p:sp>
      <p:sp>
        <p:nvSpPr>
          <p:cNvPr name="TextBox 16" id="16"/>
          <p:cNvSpPr txBox="true"/>
          <p:nvPr/>
        </p:nvSpPr>
        <p:spPr>
          <a:xfrm rot="0">
            <a:off x="2728064" y="3952367"/>
            <a:ext cx="11087591" cy="5305933"/>
          </a:xfrm>
          <a:prstGeom prst="rect">
            <a:avLst/>
          </a:prstGeom>
        </p:spPr>
        <p:txBody>
          <a:bodyPr anchor="t" rtlCol="false" tIns="0" lIns="0" bIns="0" rIns="0">
            <a:spAutoFit/>
          </a:bodyPr>
          <a:lstStyle/>
          <a:p>
            <a:pPr algn="just">
              <a:lnSpc>
                <a:spcPts val="4255"/>
              </a:lnSpc>
            </a:pPr>
            <a:r>
              <a:rPr lang="en-US" sz="2799" spc="33">
                <a:solidFill>
                  <a:srgbClr val="FFFFFF"/>
                </a:solidFill>
                <a:latin typeface="HK Grotesk Medium"/>
              </a:rPr>
              <a:t>   Dans le domaine des startups et des entreprises, la fusion de l'IA et du NLP revêt  une importance capitale pour les aspirants chercheurs du programme. </a:t>
            </a:r>
          </a:p>
          <a:p>
            <a:pPr algn="just">
              <a:lnSpc>
                <a:spcPts val="4255"/>
              </a:lnSpc>
            </a:pPr>
            <a:r>
              <a:rPr lang="en-US" sz="2799" spc="33">
                <a:solidFill>
                  <a:srgbClr val="FFFFFF"/>
                </a:solidFill>
                <a:latin typeface="HK Grotesk Medium"/>
              </a:rPr>
              <a:t>    </a:t>
            </a:r>
            <a:r>
              <a:rPr lang="en-US" sz="2799" spc="33">
                <a:solidFill>
                  <a:srgbClr val="FFFFFF"/>
                </a:solidFill>
                <a:latin typeface="HK Grotesk Medium"/>
              </a:rPr>
              <a:t>En exploitant la puissance de ces technologies, des possibilités innovantes émergent, allant de l'analyse des sentiments à l'assistance virtuelle, élevant l'efficacité opérationnelle, la prise de décision stratégique et l'amélioration de l'expérience client. En se dotant d'une expertise en IA et en NLP, les étudiants se positionnent comme des contributeurs essentiels à la transformation numérique, propulsant la croissance des startups axées sur l'IA et le NLP.</a:t>
            </a:r>
          </a:p>
        </p:txBody>
      </p:sp>
      <p:sp>
        <p:nvSpPr>
          <p:cNvPr name="TextBox 17" id="17"/>
          <p:cNvSpPr txBox="true"/>
          <p:nvPr/>
        </p:nvSpPr>
        <p:spPr>
          <a:xfrm rot="0">
            <a:off x="9923545" y="113502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6" id="6"/>
          <p:cNvGrpSpPr/>
          <p:nvPr/>
        </p:nvGrpSpPr>
        <p:grpSpPr>
          <a:xfrm rot="0">
            <a:off x="901141" y="849829"/>
            <a:ext cx="479273" cy="592825"/>
            <a:chOff x="0" y="0"/>
            <a:chExt cx="639030" cy="790433"/>
          </a:xfrm>
        </p:grpSpPr>
        <p:grpSp>
          <p:nvGrpSpPr>
            <p:cNvPr name="Group 7" id="7"/>
            <p:cNvGrpSpPr/>
            <p:nvPr/>
          </p:nvGrpSpPr>
          <p:grpSpPr>
            <a:xfrm rot="0">
              <a:off x="0" y="123874"/>
              <a:ext cx="602687" cy="602687"/>
              <a:chOff x="0" y="0"/>
              <a:chExt cx="6350000" cy="6350000"/>
            </a:xfrm>
          </p:grpSpPr>
          <p:sp>
            <p:nvSpPr>
              <p:cNvPr name="Freeform 8" id="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9" id="9"/>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9641" y="6114241"/>
            <a:ext cx="2004670" cy="3090050"/>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338646" y="5460868"/>
            <a:ext cx="3080957" cy="4114800"/>
          </a:xfrm>
          <a:prstGeom prst="rect">
            <a:avLst/>
          </a:prstGeom>
        </p:spPr>
      </p:pic>
      <p:sp>
        <p:nvSpPr>
          <p:cNvPr name="TextBox 12" id="12"/>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23</a:t>
            </a:r>
          </a:p>
        </p:txBody>
      </p:sp>
      <p:sp>
        <p:nvSpPr>
          <p:cNvPr name="TextBox 13" id="13"/>
          <p:cNvSpPr txBox="true"/>
          <p:nvPr/>
        </p:nvSpPr>
        <p:spPr>
          <a:xfrm rot="0">
            <a:off x="3407098" y="2910423"/>
            <a:ext cx="11971006" cy="1149350"/>
          </a:xfrm>
          <a:prstGeom prst="rect">
            <a:avLst/>
          </a:prstGeom>
        </p:spPr>
        <p:txBody>
          <a:bodyPr anchor="t" rtlCol="false" tIns="0" lIns="0" bIns="0" rIns="0">
            <a:spAutoFit/>
          </a:bodyPr>
          <a:lstStyle/>
          <a:p>
            <a:pPr algn="just">
              <a:lnSpc>
                <a:spcPts val="8800"/>
              </a:lnSpc>
            </a:pPr>
            <a:r>
              <a:rPr lang="en-US" sz="8000">
                <a:solidFill>
                  <a:srgbClr val="FFC033"/>
                </a:solidFill>
                <a:latin typeface="HK Grotesk Bold"/>
              </a:rPr>
              <a:t>Merci </a:t>
            </a:r>
            <a:r>
              <a:rPr lang="en-US" sz="8000">
                <a:solidFill>
                  <a:srgbClr val="FFFFFF"/>
                </a:solidFill>
                <a:latin typeface="HK Grotesk Bold"/>
              </a:rPr>
              <a:t>p</a:t>
            </a:r>
            <a:r>
              <a:rPr lang="en-US" sz="8000">
                <a:solidFill>
                  <a:srgbClr val="E6E6E6"/>
                </a:solidFill>
                <a:latin typeface="HK Grotesk Bold"/>
              </a:rPr>
              <a:t>our votre attention</a:t>
            </a:r>
          </a:p>
        </p:txBody>
      </p:sp>
      <p:sp>
        <p:nvSpPr>
          <p:cNvPr name="TextBox 14" id="14"/>
          <p:cNvSpPr txBox="true"/>
          <p:nvPr/>
        </p:nvSpPr>
        <p:spPr>
          <a:xfrm rot="0">
            <a:off x="5817810" y="4720426"/>
            <a:ext cx="7794437" cy="2263775"/>
          </a:xfrm>
          <a:prstGeom prst="rect">
            <a:avLst/>
          </a:prstGeom>
        </p:spPr>
        <p:txBody>
          <a:bodyPr anchor="t" rtlCol="false" tIns="0" lIns="0" bIns="0" rIns="0">
            <a:spAutoFit/>
          </a:bodyPr>
          <a:lstStyle/>
          <a:p>
            <a:pPr algn="ctr" marL="0" indent="0" lvl="0">
              <a:lnSpc>
                <a:spcPts val="8800"/>
              </a:lnSpc>
              <a:spcBef>
                <a:spcPct val="0"/>
              </a:spcBef>
            </a:pPr>
            <a:r>
              <a:rPr lang="en-US" sz="8000">
                <a:solidFill>
                  <a:srgbClr val="E6E6E6"/>
                </a:solidFill>
                <a:latin typeface="HK Grotesk Bold"/>
              </a:rPr>
              <a:t>Avez vous des questions ?</a:t>
            </a:r>
          </a:p>
        </p:txBody>
      </p:sp>
      <p:sp>
        <p:nvSpPr>
          <p:cNvPr name="TextBox 15" id="15"/>
          <p:cNvSpPr txBox="true"/>
          <p:nvPr/>
        </p:nvSpPr>
        <p:spPr>
          <a:xfrm rot="0">
            <a:off x="9923545" y="113502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283692" y="-435589"/>
            <a:ext cx="16286730" cy="7442828"/>
            <a:chOff x="0" y="0"/>
            <a:chExt cx="15665120" cy="7158760"/>
          </a:xfrm>
        </p:grpSpPr>
        <p:sp>
          <p:nvSpPr>
            <p:cNvPr name="Freeform 6" id="6"/>
            <p:cNvSpPr/>
            <p:nvPr/>
          </p:nvSpPr>
          <p:spPr>
            <a:xfrm flipH="false" flipV="false">
              <a:off x="0" y="0"/>
              <a:ext cx="15665120" cy="7158760"/>
            </a:xfrm>
            <a:custGeom>
              <a:avLst/>
              <a:gdLst/>
              <a:ahLst/>
              <a:cxnLst/>
              <a:rect r="r" b="b" t="t" l="l"/>
              <a:pathLst>
                <a:path h="7158760" w="15665120">
                  <a:moveTo>
                    <a:pt x="15360320" y="0"/>
                  </a:moveTo>
                  <a:lnTo>
                    <a:pt x="304800" y="0"/>
                  </a:lnTo>
                  <a:cubicBezTo>
                    <a:pt x="135890" y="0"/>
                    <a:pt x="0" y="135890"/>
                    <a:pt x="0" y="304800"/>
                  </a:cubicBezTo>
                  <a:lnTo>
                    <a:pt x="0" y="6853960"/>
                  </a:lnTo>
                  <a:cubicBezTo>
                    <a:pt x="0" y="7022871"/>
                    <a:pt x="135890" y="7158760"/>
                    <a:pt x="304800" y="7158760"/>
                  </a:cubicBezTo>
                  <a:lnTo>
                    <a:pt x="15360320" y="7158760"/>
                  </a:lnTo>
                  <a:cubicBezTo>
                    <a:pt x="15529230" y="7158760"/>
                    <a:pt x="15665120" y="7022871"/>
                    <a:pt x="15665120" y="6853960"/>
                  </a:cubicBezTo>
                  <a:lnTo>
                    <a:pt x="15665120" y="304800"/>
                  </a:lnTo>
                  <a:cubicBezTo>
                    <a:pt x="15665120" y="135890"/>
                    <a:pt x="15529230" y="0"/>
                    <a:pt x="15360320"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28700"/>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2" id="12"/>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03</a:t>
            </a:r>
          </a:p>
        </p:txBody>
      </p:sp>
      <p:grpSp>
        <p:nvGrpSpPr>
          <p:cNvPr name="Group 13" id="13"/>
          <p:cNvGrpSpPr/>
          <p:nvPr/>
        </p:nvGrpSpPr>
        <p:grpSpPr>
          <a:xfrm rot="0">
            <a:off x="2851323" y="2671921"/>
            <a:ext cx="6552330" cy="1808503"/>
            <a:chOff x="0" y="0"/>
            <a:chExt cx="8736440" cy="2411337"/>
          </a:xfrm>
        </p:grpSpPr>
        <p:sp>
          <p:nvSpPr>
            <p:cNvPr name="TextBox 14" id="14"/>
            <p:cNvSpPr txBox="true"/>
            <p:nvPr/>
          </p:nvSpPr>
          <p:spPr>
            <a:xfrm rot="0">
              <a:off x="0" y="66675"/>
              <a:ext cx="8736440" cy="1539978"/>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Introduction</a:t>
              </a:r>
            </a:p>
          </p:txBody>
        </p:sp>
        <p:sp>
          <p:nvSpPr>
            <p:cNvPr name="TextBox 15" id="15"/>
            <p:cNvSpPr txBox="true"/>
            <p:nvPr/>
          </p:nvSpPr>
          <p:spPr>
            <a:xfrm rot="0">
              <a:off x="0" y="1795153"/>
              <a:ext cx="7360346" cy="616184"/>
            </a:xfrm>
            <a:prstGeom prst="rect">
              <a:avLst/>
            </a:prstGeom>
          </p:spPr>
          <p:txBody>
            <a:bodyPr anchor="t" rtlCol="false" tIns="0" lIns="0" bIns="0" rIns="0">
              <a:spAutoFit/>
            </a:bodyPr>
            <a:lstStyle/>
            <a:p>
              <a:pPr>
                <a:lnSpc>
                  <a:spcPts val="3920"/>
                </a:lnSpc>
              </a:pPr>
              <a:r>
                <a:rPr lang="en-US" sz="2800">
                  <a:solidFill>
                    <a:srgbClr val="FFFFFF"/>
                  </a:solidFill>
                  <a:latin typeface="HK Grotesk Medium"/>
                </a:rPr>
                <a:t>Sur l'NER</a:t>
              </a:r>
            </a:p>
          </p:txBody>
        </p:sp>
      </p:grpSp>
      <p:sp>
        <p:nvSpPr>
          <p:cNvPr name="TextBox 16" id="16"/>
          <p:cNvSpPr txBox="true"/>
          <p:nvPr/>
        </p:nvSpPr>
        <p:spPr>
          <a:xfrm rot="0">
            <a:off x="9553369" y="1558475"/>
            <a:ext cx="7272287" cy="7642860"/>
          </a:xfrm>
          <a:prstGeom prst="rect">
            <a:avLst/>
          </a:prstGeom>
        </p:spPr>
        <p:txBody>
          <a:bodyPr anchor="t" rtlCol="false" tIns="0" lIns="0" bIns="0" rIns="0">
            <a:spAutoFit/>
          </a:bodyPr>
          <a:lstStyle/>
          <a:p>
            <a:pPr algn="just">
              <a:lnSpc>
                <a:spcPts val="3599"/>
              </a:lnSpc>
            </a:pPr>
            <a:r>
              <a:rPr lang="en-US" sz="2399" spc="71">
                <a:solidFill>
                  <a:srgbClr val="FFC033"/>
                </a:solidFill>
                <a:latin typeface="HK Grotesk Light"/>
              </a:rPr>
              <a:t>Named Entity Recognition (NER) </a:t>
            </a:r>
          </a:p>
          <a:p>
            <a:pPr algn="just">
              <a:lnSpc>
                <a:spcPts val="3599"/>
              </a:lnSpc>
            </a:pPr>
            <a:r>
              <a:rPr lang="en-US" sz="2399" spc="71">
                <a:solidFill>
                  <a:srgbClr val="FFFFFF"/>
                </a:solidFill>
                <a:latin typeface="HK Grotesk Light"/>
              </a:rPr>
              <a:t>fait partie du traitement du langage naturel. L'objectif premier de la NER</a:t>
            </a:r>
            <a:r>
              <a:rPr lang="en-US" sz="2399" spc="71">
                <a:solidFill>
                  <a:srgbClr val="FFFFFF"/>
                </a:solidFill>
                <a:latin typeface="HK Grotesk Light"/>
                <a:hlinkClick r:id="rId4" tooltip="https://fr.shaip.com/solutions/named-entity-recognition-ner/"/>
              </a:rPr>
              <a:t> </a:t>
            </a:r>
            <a:r>
              <a:rPr lang="en-US" sz="2399" spc="71">
                <a:solidFill>
                  <a:srgbClr val="FFFFFF"/>
                </a:solidFill>
                <a:latin typeface="HK Grotesk Light"/>
              </a:rPr>
              <a:t>est de traiter données structurées et non structurées et classer ces entités nommées dans des catégories prédéfinies dans un corpus (le nom, le lieu, l'entreprise, l'heure, les valeurs monétaires, les événements, etc).</a:t>
            </a:r>
          </a:p>
          <a:p>
            <a:pPr algn="just">
              <a:lnSpc>
                <a:spcPts val="3599"/>
              </a:lnSpc>
            </a:pPr>
          </a:p>
          <a:p>
            <a:pPr algn="just">
              <a:lnSpc>
                <a:spcPts val="3599"/>
              </a:lnSpc>
            </a:pPr>
            <a:r>
              <a:rPr lang="en-US" sz="2399" spc="71">
                <a:solidFill>
                  <a:srgbClr val="FFFFFF"/>
                </a:solidFill>
                <a:latin typeface="HK Grotesk Light"/>
              </a:rPr>
              <a:t>En quelques mots, NER s'occupe de :</a:t>
            </a:r>
          </a:p>
          <a:p>
            <a:pPr algn="just" marL="518158" indent="-259079" lvl="1">
              <a:lnSpc>
                <a:spcPts val="3599"/>
              </a:lnSpc>
              <a:buFont typeface="Arial"/>
              <a:buChar char="•"/>
            </a:pPr>
            <a:r>
              <a:rPr lang="en-US" sz="2399" spc="71">
                <a:solidFill>
                  <a:srgbClr val="FFFFFF"/>
                </a:solidFill>
                <a:latin typeface="HK Grotesk Light"/>
              </a:rPr>
              <a:t>Reconnaissance/détection d'entités nommées – Identification d'un mot ou d'une série de mots dans un document.</a:t>
            </a:r>
          </a:p>
          <a:p>
            <a:pPr algn="just" marL="518158" indent="-259079" lvl="1">
              <a:lnSpc>
                <a:spcPts val="3599"/>
              </a:lnSpc>
              <a:buFont typeface="Arial"/>
              <a:buChar char="•"/>
            </a:pPr>
            <a:r>
              <a:rPr lang="en-US" sz="2399" spc="71">
                <a:solidFill>
                  <a:srgbClr val="FFFFFF"/>
                </a:solidFill>
                <a:latin typeface="HK Grotesk Light"/>
              </a:rPr>
              <a:t>Classification des entités nommées – Classement de chaque entité détectée dans des catégories prédéfinies.</a:t>
            </a:r>
          </a:p>
          <a:p>
            <a:pPr algn="just">
              <a:lnSpc>
                <a:spcPts val="3599"/>
              </a:lnSpc>
            </a:pPr>
          </a:p>
          <a:p>
            <a:pPr algn="just">
              <a:lnSpc>
                <a:spcPts val="3599"/>
              </a:lnSpc>
            </a:pPr>
          </a:p>
        </p:txBody>
      </p:sp>
      <p:sp>
        <p:nvSpPr>
          <p:cNvPr name="TextBox 17" id="17"/>
          <p:cNvSpPr txBox="true"/>
          <p:nvPr/>
        </p:nvSpPr>
        <p:spPr>
          <a:xfrm rot="0">
            <a:off x="2453365"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8" id="18"/>
          <p:cNvSpPr txBox="true"/>
          <p:nvPr/>
        </p:nvSpPr>
        <p:spPr>
          <a:xfrm rot="0">
            <a:off x="2491344" y="7225912"/>
            <a:ext cx="7272287" cy="2213610"/>
          </a:xfrm>
          <a:prstGeom prst="rect">
            <a:avLst/>
          </a:prstGeom>
        </p:spPr>
        <p:txBody>
          <a:bodyPr anchor="t" rtlCol="false" tIns="0" lIns="0" bIns="0" rIns="0">
            <a:spAutoFit/>
          </a:bodyPr>
          <a:lstStyle/>
          <a:p>
            <a:pPr algn="just">
              <a:lnSpc>
                <a:spcPts val="3599"/>
              </a:lnSpc>
            </a:pPr>
            <a:r>
              <a:rPr lang="en-US" sz="2399" spc="71">
                <a:solidFill>
                  <a:srgbClr val="FFC033"/>
                </a:solidFill>
                <a:latin typeface="HK Grotesk Light"/>
              </a:rPr>
              <a:t>Mais comment la NER est- lié à la NLP ?</a:t>
            </a:r>
          </a:p>
          <a:p>
            <a:pPr algn="just">
              <a:lnSpc>
                <a:spcPts val="3599"/>
              </a:lnSpc>
            </a:pPr>
            <a:r>
              <a:rPr lang="en-US" sz="2399" spc="71">
                <a:solidFill>
                  <a:srgbClr val="FFFFFF"/>
                </a:solidFill>
                <a:latin typeface="HK Grotesk Light"/>
              </a:rPr>
              <a:t>NER aide dans la partie sémantique de </a:t>
            </a:r>
            <a:r>
              <a:rPr lang="en-US" sz="2399" spc="71">
                <a:solidFill>
                  <a:srgbClr val="FFFFFF"/>
                </a:solidFill>
                <a:latin typeface="HK Grotesk Light"/>
                <a:hlinkClick r:id="rId5" tooltip="https://fr.shaip.com/solutions/natural-language-processing-services/"/>
              </a:rPr>
              <a:t>NLP</a:t>
            </a:r>
            <a:r>
              <a:rPr lang="en-US" sz="2399" spc="71">
                <a:solidFill>
                  <a:srgbClr val="FFFFFF"/>
                </a:solidFill>
                <a:latin typeface="HK Grotesk Light"/>
              </a:rPr>
              <a:t>, extraire le sens des mots, les identifier et les localiser en fonction de leurs relations.</a:t>
            </a:r>
          </a:p>
          <a:p>
            <a:pPr algn="just">
              <a:lnSpc>
                <a:spcPts val="35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2838489" y="4111750"/>
            <a:ext cx="17489493" cy="3957343"/>
            <a:chOff x="0" y="0"/>
            <a:chExt cx="16821977" cy="3806304"/>
          </a:xfrm>
        </p:grpSpPr>
        <p:sp>
          <p:nvSpPr>
            <p:cNvPr name="Freeform 6" id="6"/>
            <p:cNvSpPr/>
            <p:nvPr/>
          </p:nvSpPr>
          <p:spPr>
            <a:xfrm flipH="false" flipV="false">
              <a:off x="0" y="0"/>
              <a:ext cx="16821978" cy="3806304"/>
            </a:xfrm>
            <a:custGeom>
              <a:avLst/>
              <a:gdLst/>
              <a:ahLst/>
              <a:cxnLst/>
              <a:rect r="r" b="b" t="t" l="l"/>
              <a:pathLst>
                <a:path h="3806304" w="16821978">
                  <a:moveTo>
                    <a:pt x="16517178" y="0"/>
                  </a:moveTo>
                  <a:lnTo>
                    <a:pt x="304800" y="0"/>
                  </a:lnTo>
                  <a:cubicBezTo>
                    <a:pt x="135890" y="0"/>
                    <a:pt x="0" y="135890"/>
                    <a:pt x="0" y="304800"/>
                  </a:cubicBezTo>
                  <a:lnTo>
                    <a:pt x="0" y="3501504"/>
                  </a:lnTo>
                  <a:cubicBezTo>
                    <a:pt x="0" y="3670414"/>
                    <a:pt x="135890" y="3806304"/>
                    <a:pt x="304800" y="3806304"/>
                  </a:cubicBezTo>
                  <a:lnTo>
                    <a:pt x="16517178" y="3806304"/>
                  </a:lnTo>
                  <a:cubicBezTo>
                    <a:pt x="16686087" y="3806304"/>
                    <a:pt x="16821978" y="3670414"/>
                    <a:pt x="16821978" y="3501504"/>
                  </a:cubicBezTo>
                  <a:lnTo>
                    <a:pt x="16821978" y="304800"/>
                  </a:lnTo>
                  <a:cubicBezTo>
                    <a:pt x="16821978" y="135890"/>
                    <a:pt x="16686087" y="0"/>
                    <a:pt x="16517178" y="0"/>
                  </a:cubicBezTo>
                  <a:close/>
                </a:path>
              </a:pathLst>
            </a:custGeom>
            <a:solidFill>
              <a:srgbClr val="2E2E2E"/>
            </a:solidFill>
          </p:spPr>
        </p:sp>
      </p:grpSp>
      <p:sp>
        <p:nvSpPr>
          <p:cNvPr name="TextBox 7" id="7"/>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04</a:t>
            </a:r>
          </a:p>
        </p:txBody>
      </p:sp>
      <p:sp>
        <p:nvSpPr>
          <p:cNvPr name="TextBox 8" id="8"/>
          <p:cNvSpPr txBox="true"/>
          <p:nvPr/>
        </p:nvSpPr>
        <p:spPr>
          <a:xfrm rot="0">
            <a:off x="2123486" y="1909569"/>
            <a:ext cx="8695082" cy="1138315"/>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un peu</a:t>
            </a:r>
            <a:r>
              <a:rPr lang="en-US" sz="8000">
                <a:solidFill>
                  <a:srgbClr val="FFFFFF"/>
                </a:solidFill>
                <a:latin typeface="HK Grotesk Bold"/>
              </a:rPr>
              <a:t> d'</a:t>
            </a:r>
            <a:r>
              <a:rPr lang="en-US" sz="8000">
                <a:solidFill>
                  <a:srgbClr val="FFC033"/>
                </a:solidFill>
                <a:latin typeface="HK Grotesk Bold"/>
              </a:rPr>
              <a:t>Histoire</a:t>
            </a:r>
          </a:p>
        </p:txBody>
      </p:sp>
      <p:sp>
        <p:nvSpPr>
          <p:cNvPr name="TextBox 9" id="9"/>
          <p:cNvSpPr txBox="true"/>
          <p:nvPr/>
        </p:nvSpPr>
        <p:spPr>
          <a:xfrm rot="0">
            <a:off x="2838489" y="8751926"/>
            <a:ext cx="8499445" cy="476425"/>
          </a:xfrm>
          <a:prstGeom prst="rect">
            <a:avLst/>
          </a:prstGeom>
        </p:spPr>
        <p:txBody>
          <a:bodyPr anchor="t" rtlCol="false" tIns="0" lIns="0" bIns="0" rIns="0">
            <a:spAutoFit/>
          </a:bodyPr>
          <a:lstStyle/>
          <a:p>
            <a:pPr>
              <a:lnSpc>
                <a:spcPts val="3919"/>
              </a:lnSpc>
            </a:pPr>
            <a:r>
              <a:rPr lang="en-US" sz="2800">
                <a:solidFill>
                  <a:srgbClr val="FFFFFF"/>
                </a:solidFill>
                <a:latin typeface="HK Grotesk Medium"/>
              </a:rPr>
              <a:t>Coût d'œil sur l'Histoire de l'NER</a:t>
            </a:r>
          </a:p>
        </p:txBody>
      </p:sp>
      <p:sp>
        <p:nvSpPr>
          <p:cNvPr name="TextBox 10" id="10"/>
          <p:cNvSpPr txBox="true"/>
          <p:nvPr/>
        </p:nvSpPr>
        <p:spPr>
          <a:xfrm rot="0">
            <a:off x="3291376" y="4647105"/>
            <a:ext cx="6914833" cy="476425"/>
          </a:xfrm>
          <a:prstGeom prst="rect">
            <a:avLst/>
          </a:prstGeom>
        </p:spPr>
        <p:txBody>
          <a:bodyPr anchor="t" rtlCol="false" tIns="0" lIns="0" bIns="0" rIns="0">
            <a:spAutoFit/>
          </a:bodyPr>
          <a:lstStyle/>
          <a:p>
            <a:pPr>
              <a:lnSpc>
                <a:spcPts val="3919"/>
              </a:lnSpc>
            </a:pPr>
            <a:r>
              <a:rPr lang="en-US" sz="2800">
                <a:solidFill>
                  <a:srgbClr val="FFFFFF"/>
                </a:solidFill>
                <a:latin typeface="HK Grotesk Medium"/>
              </a:rPr>
              <a:t>1990</a:t>
            </a:r>
          </a:p>
        </p:txBody>
      </p:sp>
      <p:sp>
        <p:nvSpPr>
          <p:cNvPr name="TextBox 11" id="11"/>
          <p:cNvSpPr txBox="true"/>
          <p:nvPr/>
        </p:nvSpPr>
        <p:spPr>
          <a:xfrm rot="0">
            <a:off x="3291376" y="5491460"/>
            <a:ext cx="6914833" cy="2099310"/>
          </a:xfrm>
          <a:prstGeom prst="rect">
            <a:avLst/>
          </a:prstGeom>
        </p:spPr>
        <p:txBody>
          <a:bodyPr anchor="t" rtlCol="false" tIns="0" lIns="0" bIns="0" rIns="0">
            <a:spAutoFit/>
          </a:bodyPr>
          <a:lstStyle/>
          <a:p>
            <a:pPr algn="just">
              <a:lnSpc>
                <a:spcPts val="2849"/>
              </a:lnSpc>
            </a:pPr>
            <a:r>
              <a:rPr lang="en-US" sz="1899" spc="37">
                <a:solidFill>
                  <a:srgbClr val="FFFFFF"/>
                </a:solidFill>
                <a:latin typeface="HK Grotesk Light"/>
              </a:rPr>
              <a:t>Claire Cardie et Ellen Riloff, deux étudiantes diplômées de l'Université de New York, ont commencé à développer des algorithmes pour identifier les entités nommées dans des textes non structurés en utilisant des techniques de traitement du langage naturel (NLP) et de l'apprentissage automatique. Leur travail a été salué pour ses résultats prometteurs</a:t>
            </a:r>
          </a:p>
        </p:txBody>
      </p:sp>
      <p:grpSp>
        <p:nvGrpSpPr>
          <p:cNvPr name="Group 12" id="12"/>
          <p:cNvGrpSpPr/>
          <p:nvPr/>
        </p:nvGrpSpPr>
        <p:grpSpPr>
          <a:xfrm rot="0">
            <a:off x="3473888" y="3944325"/>
            <a:ext cx="334850" cy="334850"/>
            <a:chOff x="0" y="0"/>
            <a:chExt cx="6350000" cy="6350000"/>
          </a:xfrm>
        </p:grpSpPr>
        <p:sp>
          <p:nvSpPr>
            <p:cNvPr name="Freeform 13" id="1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grpSp>
        <p:nvGrpSpPr>
          <p:cNvPr name="Group 14" id="14"/>
          <p:cNvGrpSpPr/>
          <p:nvPr/>
        </p:nvGrpSpPr>
        <p:grpSpPr>
          <a:xfrm rot="0">
            <a:off x="10818567" y="3944325"/>
            <a:ext cx="334850" cy="334850"/>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6" id="16"/>
          <p:cNvSpPr txBox="true"/>
          <p:nvPr/>
        </p:nvSpPr>
        <p:spPr>
          <a:xfrm rot="0">
            <a:off x="10584535" y="4647105"/>
            <a:ext cx="7226078" cy="476425"/>
          </a:xfrm>
          <a:prstGeom prst="rect">
            <a:avLst/>
          </a:prstGeom>
        </p:spPr>
        <p:txBody>
          <a:bodyPr anchor="t" rtlCol="false" tIns="0" lIns="0" bIns="0" rIns="0">
            <a:spAutoFit/>
          </a:bodyPr>
          <a:lstStyle/>
          <a:p>
            <a:pPr>
              <a:lnSpc>
                <a:spcPts val="3919"/>
              </a:lnSpc>
            </a:pPr>
            <a:r>
              <a:rPr lang="en-US" sz="2800">
                <a:solidFill>
                  <a:srgbClr val="FFFFFF"/>
                </a:solidFill>
                <a:latin typeface="HK Grotesk Medium"/>
              </a:rPr>
              <a:t>Maintenant</a:t>
            </a:r>
          </a:p>
        </p:txBody>
      </p:sp>
      <p:sp>
        <p:nvSpPr>
          <p:cNvPr name="TextBox 17" id="17"/>
          <p:cNvSpPr txBox="true"/>
          <p:nvPr/>
        </p:nvSpPr>
        <p:spPr>
          <a:xfrm rot="0">
            <a:off x="10584535" y="5403718"/>
            <a:ext cx="7226078" cy="2099310"/>
          </a:xfrm>
          <a:prstGeom prst="rect">
            <a:avLst/>
          </a:prstGeom>
        </p:spPr>
        <p:txBody>
          <a:bodyPr anchor="t" rtlCol="false" tIns="0" lIns="0" bIns="0" rIns="0">
            <a:spAutoFit/>
          </a:bodyPr>
          <a:lstStyle/>
          <a:p>
            <a:pPr algn="just">
              <a:lnSpc>
                <a:spcPts val="2849"/>
              </a:lnSpc>
            </a:pPr>
            <a:r>
              <a:rPr lang="en-US" sz="1899" spc="37">
                <a:solidFill>
                  <a:srgbClr val="FFFFFF"/>
                </a:solidFill>
                <a:latin typeface="HK Grotesk Light"/>
              </a:rPr>
              <a:t>la reconnaissance d'entités nommées est devenue une technique essentielle pour l'extraction d'informations à partir de textes non structurés. Aujourd'hui, l'NER est largement utilisée dans de nombreux domaines, tels que la recherche d'informations, la surveillance des médias sociaux, l'analyse de sentiment et la détection des faux avis en ligne.</a:t>
            </a:r>
          </a:p>
        </p:txBody>
      </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19" id="19"/>
          <p:cNvGrpSpPr/>
          <p:nvPr/>
        </p:nvGrpSpPr>
        <p:grpSpPr>
          <a:xfrm rot="0">
            <a:off x="901141" y="849829"/>
            <a:ext cx="479273" cy="592825"/>
            <a:chOff x="0" y="0"/>
            <a:chExt cx="639030" cy="790433"/>
          </a:xfrm>
        </p:grpSpPr>
        <p:grpSp>
          <p:nvGrpSpPr>
            <p:cNvPr name="Group 20" id="20"/>
            <p:cNvGrpSpPr/>
            <p:nvPr/>
          </p:nvGrpSpPr>
          <p:grpSpPr>
            <a:xfrm rot="0">
              <a:off x="0" y="123874"/>
              <a:ext cx="602687" cy="602687"/>
              <a:chOff x="0" y="0"/>
              <a:chExt cx="6350000" cy="6350000"/>
            </a:xfrm>
          </p:grpSpPr>
          <p:sp>
            <p:nvSpPr>
              <p:cNvPr name="Freeform 21" id="21"/>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22" id="22"/>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23" id="23"/>
          <p:cNvSpPr txBox="true"/>
          <p:nvPr/>
        </p:nvSpPr>
        <p:spPr>
          <a:xfrm rot="0">
            <a:off x="10026393" y="1269787"/>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1782172" y="-448567"/>
            <a:ext cx="16968947" cy="3580510"/>
            <a:chOff x="0" y="0"/>
            <a:chExt cx="16321299" cy="3443854"/>
          </a:xfrm>
        </p:grpSpPr>
        <p:sp>
          <p:nvSpPr>
            <p:cNvPr name="Freeform 6" id="6"/>
            <p:cNvSpPr/>
            <p:nvPr/>
          </p:nvSpPr>
          <p:spPr>
            <a:xfrm flipH="false" flipV="false">
              <a:off x="0" y="0"/>
              <a:ext cx="16321298" cy="3443854"/>
            </a:xfrm>
            <a:custGeom>
              <a:avLst/>
              <a:gdLst/>
              <a:ahLst/>
              <a:cxnLst/>
              <a:rect r="r" b="b" t="t" l="l"/>
              <a:pathLst>
                <a:path h="3443854" w="16321298">
                  <a:moveTo>
                    <a:pt x="16016498" y="0"/>
                  </a:moveTo>
                  <a:lnTo>
                    <a:pt x="304800" y="0"/>
                  </a:lnTo>
                  <a:cubicBezTo>
                    <a:pt x="135890" y="0"/>
                    <a:pt x="0" y="135890"/>
                    <a:pt x="0" y="304800"/>
                  </a:cubicBezTo>
                  <a:lnTo>
                    <a:pt x="0" y="3139054"/>
                  </a:lnTo>
                  <a:cubicBezTo>
                    <a:pt x="0" y="3307964"/>
                    <a:pt x="135890" y="3443854"/>
                    <a:pt x="304800" y="3443854"/>
                  </a:cubicBezTo>
                  <a:lnTo>
                    <a:pt x="16016498" y="3443854"/>
                  </a:lnTo>
                  <a:cubicBezTo>
                    <a:pt x="16185409" y="3443854"/>
                    <a:pt x="16321298" y="3307964"/>
                    <a:pt x="16321298" y="3139054"/>
                  </a:cubicBezTo>
                  <a:lnTo>
                    <a:pt x="16321298" y="304800"/>
                  </a:lnTo>
                  <a:cubicBezTo>
                    <a:pt x="16321298" y="135890"/>
                    <a:pt x="16185409" y="0"/>
                    <a:pt x="16016498"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201171" y="3514434"/>
            <a:ext cx="5337073" cy="3308985"/>
          </a:xfrm>
          <a:prstGeom prst="rect">
            <a:avLst/>
          </a:prstGeom>
        </p:spPr>
      </p:pic>
      <p:sp>
        <p:nvSpPr>
          <p:cNvPr name="TextBox 13" id="1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05</a:t>
            </a:r>
          </a:p>
        </p:txBody>
      </p:sp>
      <p:sp>
        <p:nvSpPr>
          <p:cNvPr name="TextBox 14" id="14"/>
          <p:cNvSpPr txBox="true"/>
          <p:nvPr/>
        </p:nvSpPr>
        <p:spPr>
          <a:xfrm rot="0">
            <a:off x="2443840" y="1737681"/>
            <a:ext cx="13058569" cy="1128790"/>
          </a:xfrm>
          <a:prstGeom prst="rect">
            <a:avLst/>
          </a:prstGeom>
        </p:spPr>
        <p:txBody>
          <a:bodyPr anchor="t" rtlCol="false" tIns="0" lIns="0" bIns="0" rIns="0">
            <a:spAutoFit/>
          </a:bodyPr>
          <a:lstStyle/>
          <a:p>
            <a:pPr>
              <a:lnSpc>
                <a:spcPts val="8799"/>
              </a:lnSpc>
            </a:pPr>
            <a:r>
              <a:rPr lang="en-US" sz="7999">
                <a:solidFill>
                  <a:srgbClr val="FFFFFF"/>
                </a:solidFill>
                <a:latin typeface="HK Grotesk Bold"/>
              </a:rPr>
              <a:t>Comment ça marche ?</a:t>
            </a:r>
          </a:p>
        </p:txBody>
      </p:sp>
      <p:sp>
        <p:nvSpPr>
          <p:cNvPr name="TextBox 15" id="15"/>
          <p:cNvSpPr txBox="true"/>
          <p:nvPr/>
        </p:nvSpPr>
        <p:spPr>
          <a:xfrm rot="0">
            <a:off x="3148519" y="7658393"/>
            <a:ext cx="11558673" cy="1703070"/>
          </a:xfrm>
          <a:prstGeom prst="rect">
            <a:avLst/>
          </a:prstGeom>
        </p:spPr>
        <p:txBody>
          <a:bodyPr anchor="t" rtlCol="false" tIns="0" lIns="0" bIns="0" rIns="0">
            <a:spAutoFit/>
          </a:bodyPr>
          <a:lstStyle/>
          <a:p>
            <a:pPr algn="just">
              <a:lnSpc>
                <a:spcPts val="3449"/>
              </a:lnSpc>
            </a:pPr>
            <a:r>
              <a:rPr lang="en-US" sz="2299" spc="68">
                <a:solidFill>
                  <a:srgbClr val="FFFFFF"/>
                </a:solidFill>
                <a:latin typeface="HK Grotesk Light"/>
              </a:rPr>
              <a:t>Le modèle d'apprentissage </a:t>
            </a:r>
            <a:r>
              <a:rPr lang="en-US" sz="2299" spc="68">
                <a:solidFill>
                  <a:srgbClr val="FFC033"/>
                </a:solidFill>
                <a:latin typeface="HK Grotesk Light"/>
              </a:rPr>
              <a:t>NER </a:t>
            </a:r>
            <a:r>
              <a:rPr lang="en-US" sz="2299" spc="68">
                <a:solidFill>
                  <a:srgbClr val="FFFFFF"/>
                </a:solidFill>
                <a:latin typeface="HK Grotesk Light"/>
              </a:rPr>
              <a:t>analyse automatiquement les nouveaux textes, catégorisant les entités nommées et leur signification en se basant sur sa formation. Les informations liées à chaque entité sont extraites, créant ainsi un document exploitable par d'autres outils pour en extraire le sens.</a:t>
            </a:r>
          </a:p>
        </p:txBody>
      </p:sp>
      <p:sp>
        <p:nvSpPr>
          <p:cNvPr name="TextBox 16" id="16"/>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
        <p:nvSpPr>
          <p:cNvPr name="TextBox 17" id="17"/>
          <p:cNvSpPr txBox="true"/>
          <p:nvPr/>
        </p:nvSpPr>
        <p:spPr>
          <a:xfrm rot="0">
            <a:off x="2136040" y="3801636"/>
            <a:ext cx="9069870" cy="2849880"/>
          </a:xfrm>
          <a:prstGeom prst="rect">
            <a:avLst/>
          </a:prstGeom>
        </p:spPr>
        <p:txBody>
          <a:bodyPr anchor="t" rtlCol="false" tIns="0" lIns="0" bIns="0" rIns="0">
            <a:spAutoFit/>
          </a:bodyPr>
          <a:lstStyle/>
          <a:p>
            <a:pPr algn="just">
              <a:lnSpc>
                <a:spcPts val="3299"/>
              </a:lnSpc>
            </a:pPr>
            <a:r>
              <a:rPr lang="en-US" sz="2199" spc="65">
                <a:solidFill>
                  <a:srgbClr val="FFFFFF"/>
                </a:solidFill>
                <a:latin typeface="HK Grotesk Light"/>
              </a:rPr>
              <a:t>La </a:t>
            </a:r>
            <a:r>
              <a:rPr lang="en-US" sz="2199" spc="65">
                <a:solidFill>
                  <a:srgbClr val="FFC033"/>
                </a:solidFill>
                <a:latin typeface="HK Grotesk Light"/>
              </a:rPr>
              <a:t>NER </a:t>
            </a:r>
            <a:r>
              <a:rPr lang="en-US" sz="2199" spc="65">
                <a:solidFill>
                  <a:srgbClr val="FFFFFF"/>
                </a:solidFill>
                <a:latin typeface="HK Grotesk Light"/>
              </a:rPr>
              <a:t>utilise des algorithmes basés sur la grammaire, les modèles statistiques de la </a:t>
            </a:r>
            <a:r>
              <a:rPr lang="en-US" sz="2199" spc="65">
                <a:solidFill>
                  <a:srgbClr val="FFC033"/>
                </a:solidFill>
                <a:latin typeface="HK Grotesk Light"/>
              </a:rPr>
              <a:t>NLP </a:t>
            </a:r>
            <a:r>
              <a:rPr lang="en-US" sz="2199" spc="65">
                <a:solidFill>
                  <a:srgbClr val="FFFFFF"/>
                </a:solidFill>
                <a:latin typeface="HK Grotesk Light"/>
              </a:rPr>
              <a:t>et les modèles prédictifs. Ces algorithmes sont entraînés sur des ensembles de données étiquetés avec des catégories d'entités nommées prédéfinies telles que personnes, lieux, organisations, expressions, pourcentages et valeurs monétaires, identifiées par des abréviations (par exemple, </a:t>
            </a:r>
            <a:r>
              <a:rPr lang="en-US" sz="2199" spc="65">
                <a:solidFill>
                  <a:srgbClr val="FFC033"/>
                </a:solidFill>
                <a:latin typeface="HK Grotesk Light"/>
              </a:rPr>
              <a:t>LOC </a:t>
            </a:r>
            <a:r>
              <a:rPr lang="en-US" sz="2199" spc="65">
                <a:solidFill>
                  <a:srgbClr val="FFFFFF"/>
                </a:solidFill>
                <a:latin typeface="HK Grotesk Light"/>
              </a:rPr>
              <a:t>pour les lieux, </a:t>
            </a:r>
            <a:r>
              <a:rPr lang="en-US" sz="2199" spc="65">
                <a:solidFill>
                  <a:srgbClr val="FFC033"/>
                </a:solidFill>
                <a:latin typeface="HK Grotesk Light"/>
              </a:rPr>
              <a:t>PER </a:t>
            </a:r>
            <a:r>
              <a:rPr lang="en-US" sz="2199" spc="65">
                <a:solidFill>
                  <a:srgbClr val="FFFFFF"/>
                </a:solidFill>
                <a:latin typeface="HK Grotesk Light"/>
              </a:rPr>
              <a:t>pour les personnes et </a:t>
            </a:r>
            <a:r>
              <a:rPr lang="en-US" sz="2199" spc="65">
                <a:solidFill>
                  <a:srgbClr val="FFC033"/>
                </a:solidFill>
                <a:latin typeface="HK Grotesk Light"/>
              </a:rPr>
              <a:t>ORG </a:t>
            </a:r>
            <a:r>
              <a:rPr lang="en-US" sz="2199" spc="65">
                <a:solidFill>
                  <a:srgbClr val="FFFFFF"/>
                </a:solidFill>
                <a:latin typeface="HK Grotesk Light"/>
              </a:rPr>
              <a:t>pour les organisations).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grpSp>
        <p:nvGrpSpPr>
          <p:cNvPr name="Group 5" id="5"/>
          <p:cNvGrpSpPr/>
          <p:nvPr/>
        </p:nvGrpSpPr>
        <p:grpSpPr>
          <a:xfrm rot="0">
            <a:off x="10459798" y="-448567"/>
            <a:ext cx="8291321" cy="8814622"/>
            <a:chOff x="0" y="0"/>
            <a:chExt cx="7974869" cy="8478197"/>
          </a:xfrm>
        </p:grpSpPr>
        <p:sp>
          <p:nvSpPr>
            <p:cNvPr name="Freeform 6" id="6"/>
            <p:cNvSpPr/>
            <p:nvPr/>
          </p:nvSpPr>
          <p:spPr>
            <a:xfrm flipH="false" flipV="false">
              <a:off x="0" y="0"/>
              <a:ext cx="7974869" cy="8478197"/>
            </a:xfrm>
            <a:custGeom>
              <a:avLst/>
              <a:gdLst/>
              <a:ahLst/>
              <a:cxnLst/>
              <a:rect r="r" b="b" t="t" l="l"/>
              <a:pathLst>
                <a:path h="8478197" w="7974869">
                  <a:moveTo>
                    <a:pt x="7670069" y="0"/>
                  </a:moveTo>
                  <a:lnTo>
                    <a:pt x="304800" y="0"/>
                  </a:lnTo>
                  <a:cubicBezTo>
                    <a:pt x="135890" y="0"/>
                    <a:pt x="0" y="135890"/>
                    <a:pt x="0" y="304800"/>
                  </a:cubicBezTo>
                  <a:lnTo>
                    <a:pt x="0" y="8173397"/>
                  </a:lnTo>
                  <a:cubicBezTo>
                    <a:pt x="0" y="8342307"/>
                    <a:pt x="135890" y="8478197"/>
                    <a:pt x="304800" y="8478197"/>
                  </a:cubicBezTo>
                  <a:lnTo>
                    <a:pt x="7670069" y="8478197"/>
                  </a:lnTo>
                  <a:cubicBezTo>
                    <a:pt x="7838979" y="8478197"/>
                    <a:pt x="7974869" y="8342307"/>
                    <a:pt x="7974869" y="8173397"/>
                  </a:cubicBezTo>
                  <a:lnTo>
                    <a:pt x="7974869" y="304800"/>
                  </a:lnTo>
                  <a:cubicBezTo>
                    <a:pt x="7974869" y="135890"/>
                    <a:pt x="7838979" y="0"/>
                    <a:pt x="7670069" y="0"/>
                  </a:cubicBezTo>
                  <a:close/>
                </a:path>
              </a:pathLst>
            </a:custGeom>
            <a:solidFill>
              <a:srgbClr val="2E2E2E"/>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9150283"/>
            <a:ext cx="433644" cy="108017"/>
          </a:xfrm>
          <a:prstGeom prst="rect">
            <a:avLst/>
          </a:prstGeom>
        </p:spPr>
      </p:pic>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pic>
        <p:nvPicPr>
          <p:cNvPr name="Picture 12" id="12"/>
          <p:cNvPicPr>
            <a:picLocks noChangeAspect="true"/>
          </p:cNvPicPr>
          <p:nvPr/>
        </p:nvPicPr>
        <p:blipFill>
          <a:blip r:embed="rId4"/>
          <a:srcRect l="0" t="0" r="0" b="0"/>
          <a:stretch>
            <a:fillRect/>
          </a:stretch>
        </p:blipFill>
        <p:spPr>
          <a:xfrm flipH="false" flipV="false" rot="0">
            <a:off x="8602428" y="1922187"/>
            <a:ext cx="7686768" cy="5380738"/>
          </a:xfrm>
          <a:prstGeom prst="rect">
            <a:avLst/>
          </a:prstGeom>
        </p:spPr>
      </p:pic>
      <p:sp>
        <p:nvSpPr>
          <p:cNvPr name="TextBox 13" id="13"/>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06</a:t>
            </a:r>
          </a:p>
        </p:txBody>
      </p:sp>
      <p:sp>
        <p:nvSpPr>
          <p:cNvPr name="TextBox 14" id="14"/>
          <p:cNvSpPr txBox="true"/>
          <p:nvPr/>
        </p:nvSpPr>
        <p:spPr>
          <a:xfrm rot="0">
            <a:off x="2591670" y="2666834"/>
            <a:ext cx="5177360" cy="1128790"/>
          </a:xfrm>
          <a:prstGeom prst="rect">
            <a:avLst/>
          </a:prstGeom>
        </p:spPr>
        <p:txBody>
          <a:bodyPr anchor="t" rtlCol="false" tIns="0" lIns="0" bIns="0" rIns="0">
            <a:spAutoFit/>
          </a:bodyPr>
          <a:lstStyle/>
          <a:p>
            <a:pPr>
              <a:lnSpc>
                <a:spcPts val="8799"/>
              </a:lnSpc>
            </a:pPr>
            <a:r>
              <a:rPr lang="en-US" sz="7999">
                <a:solidFill>
                  <a:srgbClr val="FFFFFF"/>
                </a:solidFill>
                <a:latin typeface="HK Grotesk Bold"/>
              </a:rPr>
              <a:t>Exemple</a:t>
            </a:r>
            <a:r>
              <a:rPr lang="en-US" sz="7999">
                <a:solidFill>
                  <a:srgbClr val="FFFFFF"/>
                </a:solidFill>
                <a:latin typeface="HK Grotesk Bold"/>
              </a:rPr>
              <a:t> </a:t>
            </a:r>
          </a:p>
        </p:txBody>
      </p:sp>
      <p:sp>
        <p:nvSpPr>
          <p:cNvPr name="TextBox 15" id="15"/>
          <p:cNvSpPr txBox="true"/>
          <p:nvPr/>
        </p:nvSpPr>
        <p:spPr>
          <a:xfrm rot="0">
            <a:off x="2443840" y="4711219"/>
            <a:ext cx="5851018" cy="406336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Certains exemples courants d'un catégorisation d'entité sont:</a:t>
            </a:r>
          </a:p>
          <a:p>
            <a:pPr algn="just" marL="453390" indent="-226695" lvl="1">
              <a:lnSpc>
                <a:spcPts val="3150"/>
              </a:lnSpc>
              <a:buFont typeface="Arial"/>
              <a:buChar char="•"/>
            </a:pPr>
            <a:r>
              <a:rPr lang="en-US" sz="2100" spc="63">
                <a:solidFill>
                  <a:srgbClr val="FFFFFF"/>
                </a:solidFill>
                <a:latin typeface="HK Grotesk Light"/>
              </a:rPr>
              <a:t>Personne : Michael Jackson, Nikola Tesla, Hamid Lkassri</a:t>
            </a:r>
          </a:p>
          <a:p>
            <a:pPr algn="just" marL="453390" indent="-226695" lvl="1">
              <a:lnSpc>
                <a:spcPts val="3150"/>
              </a:lnSpc>
              <a:buFont typeface="Arial"/>
              <a:buChar char="•"/>
            </a:pPr>
            <a:r>
              <a:rPr lang="en-US" sz="2100" spc="63">
                <a:solidFill>
                  <a:srgbClr val="FFFFFF"/>
                </a:solidFill>
                <a:latin typeface="HK Grotesk Light"/>
              </a:rPr>
              <a:t>Pays</a:t>
            </a:r>
            <a:r>
              <a:rPr lang="en-US" sz="2100" spc="63">
                <a:solidFill>
                  <a:srgbClr val="FFFFFF"/>
                </a:solidFill>
                <a:latin typeface="HK Grotesk Light"/>
              </a:rPr>
              <a:t> : Canada, Brésil, Maroc</a:t>
            </a:r>
          </a:p>
          <a:p>
            <a:pPr algn="just" marL="453390" indent="-226695" lvl="1">
              <a:lnSpc>
                <a:spcPts val="3150"/>
              </a:lnSpc>
              <a:buFont typeface="Arial"/>
              <a:buChar char="•"/>
            </a:pPr>
            <a:r>
              <a:rPr lang="en-US" sz="2100" spc="63">
                <a:solidFill>
                  <a:srgbClr val="FFFFFF"/>
                </a:solidFill>
                <a:latin typeface="HK Grotesk Light"/>
              </a:rPr>
              <a:t>Organisation: Samsung, Tesla, Université de Yale, Apple</a:t>
            </a:r>
          </a:p>
          <a:p>
            <a:pPr algn="just" marL="453390" indent="-226695" lvl="1">
              <a:lnSpc>
                <a:spcPts val="3150"/>
              </a:lnSpc>
              <a:buFont typeface="Arial"/>
              <a:buChar char="•"/>
            </a:pPr>
            <a:r>
              <a:rPr lang="en-US" sz="2100" spc="63">
                <a:solidFill>
                  <a:srgbClr val="FFFFFF"/>
                </a:solidFill>
                <a:latin typeface="HK Grotesk Light"/>
              </a:rPr>
              <a:t>Date</a:t>
            </a:r>
            <a:r>
              <a:rPr lang="en-US" sz="2100" spc="63">
                <a:solidFill>
                  <a:srgbClr val="FFFFFF"/>
                </a:solidFill>
                <a:latin typeface="HK Grotesk Light"/>
              </a:rPr>
              <a:t> : 13 January, 1997</a:t>
            </a:r>
          </a:p>
          <a:p>
            <a:pPr algn="just">
              <a:lnSpc>
                <a:spcPts val="3150"/>
              </a:lnSpc>
            </a:pPr>
          </a:p>
          <a:p>
            <a:pPr algn="just">
              <a:lnSpc>
                <a:spcPts val="3150"/>
              </a:lnSpc>
            </a:pPr>
          </a:p>
        </p:txBody>
      </p:sp>
      <p:sp>
        <p:nvSpPr>
          <p:cNvPr name="TextBox 16" id="16"/>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sp>
        <p:nvSpPr>
          <p:cNvPr name="TextBox 5" id="5"/>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07</a:t>
            </a:r>
          </a:p>
        </p:txBody>
      </p:sp>
      <p:sp>
        <p:nvSpPr>
          <p:cNvPr name="TextBox 6" id="6"/>
          <p:cNvSpPr txBox="true"/>
          <p:nvPr/>
        </p:nvSpPr>
        <p:spPr>
          <a:xfrm rot="0">
            <a:off x="2941224" y="440135"/>
            <a:ext cx="10831865" cy="2263775"/>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HK Grotesk Bold"/>
              </a:rPr>
              <a:t>Avantages et </a:t>
            </a:r>
            <a:r>
              <a:rPr lang="en-US" sz="8000" u="none">
                <a:solidFill>
                  <a:srgbClr val="FFC033"/>
                </a:solidFill>
                <a:latin typeface="HK Grotesk Bold"/>
              </a:rPr>
              <a:t>Inconvénients</a:t>
            </a:r>
          </a:p>
        </p:txBody>
      </p:sp>
      <p:grpSp>
        <p:nvGrpSpPr>
          <p:cNvPr name="Group 7" id="7"/>
          <p:cNvGrpSpPr/>
          <p:nvPr/>
        </p:nvGrpSpPr>
        <p:grpSpPr>
          <a:xfrm rot="0">
            <a:off x="2941224" y="3092646"/>
            <a:ext cx="7791899" cy="2948666"/>
            <a:chOff x="0" y="0"/>
            <a:chExt cx="7494508" cy="2836125"/>
          </a:xfrm>
        </p:grpSpPr>
        <p:sp>
          <p:nvSpPr>
            <p:cNvPr name="Freeform 8" id="8"/>
            <p:cNvSpPr/>
            <p:nvPr/>
          </p:nvSpPr>
          <p:spPr>
            <a:xfrm flipH="false" flipV="false">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grpSp>
        <p:nvGrpSpPr>
          <p:cNvPr name="Group 9" id="9"/>
          <p:cNvGrpSpPr/>
          <p:nvPr/>
        </p:nvGrpSpPr>
        <p:grpSpPr>
          <a:xfrm rot="0">
            <a:off x="2941224" y="6698393"/>
            <a:ext cx="7791899" cy="2948666"/>
            <a:chOff x="0" y="0"/>
            <a:chExt cx="7494508" cy="2836125"/>
          </a:xfrm>
        </p:grpSpPr>
        <p:sp>
          <p:nvSpPr>
            <p:cNvPr name="Freeform 10" id="10"/>
            <p:cNvSpPr/>
            <p:nvPr/>
          </p:nvSpPr>
          <p:spPr>
            <a:xfrm flipH="false" flipV="false">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2E2E2E"/>
            </a:solidFill>
          </p:spPr>
        </p:sp>
      </p:grpSp>
      <p:grpSp>
        <p:nvGrpSpPr>
          <p:cNvPr name="Group 11" id="11"/>
          <p:cNvGrpSpPr/>
          <p:nvPr/>
        </p:nvGrpSpPr>
        <p:grpSpPr>
          <a:xfrm rot="0">
            <a:off x="11209310" y="2996381"/>
            <a:ext cx="7791899" cy="2948666"/>
            <a:chOff x="0" y="0"/>
            <a:chExt cx="7494508" cy="2836125"/>
          </a:xfrm>
        </p:grpSpPr>
        <p:sp>
          <p:nvSpPr>
            <p:cNvPr name="Freeform 12" id="12"/>
            <p:cNvSpPr/>
            <p:nvPr/>
          </p:nvSpPr>
          <p:spPr>
            <a:xfrm flipH="false" flipV="false">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2E2E2E"/>
            </a:solidFill>
          </p:spPr>
        </p:sp>
      </p:grpSp>
      <p:grpSp>
        <p:nvGrpSpPr>
          <p:cNvPr name="Group 13" id="13"/>
          <p:cNvGrpSpPr/>
          <p:nvPr/>
        </p:nvGrpSpPr>
        <p:grpSpPr>
          <a:xfrm rot="0">
            <a:off x="11326670" y="6698393"/>
            <a:ext cx="7791899" cy="2948666"/>
            <a:chOff x="0" y="0"/>
            <a:chExt cx="7494508" cy="2836125"/>
          </a:xfrm>
        </p:grpSpPr>
        <p:sp>
          <p:nvSpPr>
            <p:cNvPr name="Freeform 14" id="14"/>
            <p:cNvSpPr/>
            <p:nvPr/>
          </p:nvSpPr>
          <p:spPr>
            <a:xfrm flipH="false" flipV="false">
              <a:off x="0" y="0"/>
              <a:ext cx="7494508" cy="2836125"/>
            </a:xfrm>
            <a:custGeom>
              <a:avLst/>
              <a:gdLst/>
              <a:ahLst/>
              <a:cxnLst/>
              <a:rect r="r" b="b" t="t" l="l"/>
              <a:pathLst>
                <a:path h="2836125" w="7494508">
                  <a:moveTo>
                    <a:pt x="7189708" y="0"/>
                  </a:moveTo>
                  <a:lnTo>
                    <a:pt x="304800" y="0"/>
                  </a:lnTo>
                  <a:cubicBezTo>
                    <a:pt x="135890" y="0"/>
                    <a:pt x="0" y="135890"/>
                    <a:pt x="0" y="304800"/>
                  </a:cubicBezTo>
                  <a:lnTo>
                    <a:pt x="0" y="2531325"/>
                  </a:lnTo>
                  <a:cubicBezTo>
                    <a:pt x="0" y="2700235"/>
                    <a:pt x="135890" y="2836125"/>
                    <a:pt x="304800" y="2836125"/>
                  </a:cubicBezTo>
                  <a:lnTo>
                    <a:pt x="7189708" y="2836125"/>
                  </a:lnTo>
                  <a:cubicBezTo>
                    <a:pt x="7358618" y="2836125"/>
                    <a:pt x="7494508" y="2700235"/>
                    <a:pt x="7494508" y="2531325"/>
                  </a:cubicBezTo>
                  <a:lnTo>
                    <a:pt x="7494508" y="304800"/>
                  </a:lnTo>
                  <a:cubicBezTo>
                    <a:pt x="7494508" y="135890"/>
                    <a:pt x="7358618" y="0"/>
                    <a:pt x="7189708" y="0"/>
                  </a:cubicBezTo>
                  <a:close/>
                </a:path>
              </a:pathLst>
            </a:custGeom>
            <a:solidFill>
              <a:srgbClr val="FFC033"/>
            </a:solidFill>
          </p:spPr>
        </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sp>
        <p:nvSpPr>
          <p:cNvPr name="TextBox 16" id="16"/>
          <p:cNvSpPr txBox="true"/>
          <p:nvPr/>
        </p:nvSpPr>
        <p:spPr>
          <a:xfrm rot="0">
            <a:off x="3390803" y="3437437"/>
            <a:ext cx="6511124" cy="19989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222222"/>
                </a:solidFill>
                <a:latin typeface="HK Grotesk Medium"/>
              </a:rPr>
              <a:t>Nécessite des modèles d'entraînement coûteux en temps et en ressources pour être efficace.</a:t>
            </a:r>
          </a:p>
          <a:p>
            <a:pPr algn="just" marL="496571" indent="-248285" lvl="1">
              <a:lnSpc>
                <a:spcPts val="3220"/>
              </a:lnSpc>
              <a:spcBef>
                <a:spcPct val="0"/>
              </a:spcBef>
              <a:buFont typeface="Arial"/>
              <a:buChar char="•"/>
            </a:pPr>
            <a:r>
              <a:rPr lang="en-US" sz="2300">
                <a:solidFill>
                  <a:srgbClr val="222222"/>
                </a:solidFill>
                <a:latin typeface="HK Grotesk Medium"/>
              </a:rPr>
              <a:t>Peut ne pas fonctionner correctement avec des textes très techniques ou spécialisés.</a:t>
            </a:r>
          </a:p>
        </p:txBody>
      </p:sp>
      <p:sp>
        <p:nvSpPr>
          <p:cNvPr name="TextBox 17" id="17"/>
          <p:cNvSpPr txBox="true"/>
          <p:nvPr/>
        </p:nvSpPr>
        <p:spPr>
          <a:xfrm rot="0">
            <a:off x="11741849" y="3642674"/>
            <a:ext cx="6096323" cy="1598930"/>
          </a:xfrm>
          <a:prstGeom prst="rect">
            <a:avLst/>
          </a:prstGeom>
        </p:spPr>
        <p:txBody>
          <a:bodyPr anchor="t" rtlCol="false" tIns="0" lIns="0" bIns="0" rIns="0">
            <a:spAutoFit/>
          </a:bodyPr>
          <a:lstStyle/>
          <a:p>
            <a:pPr algn="just" marL="496572" indent="-248286" lvl="1">
              <a:lnSpc>
                <a:spcPts val="3220"/>
              </a:lnSpc>
              <a:buFont typeface="Arial"/>
              <a:buChar char="•"/>
            </a:pPr>
            <a:r>
              <a:rPr lang="en-US" sz="2300">
                <a:solidFill>
                  <a:srgbClr val="FFFFFF"/>
                </a:solidFill>
                <a:latin typeface="HK Grotesk Medium"/>
              </a:rPr>
              <a:t>Améliore la précision des résultats d'analyse de texte.</a:t>
            </a:r>
          </a:p>
          <a:p>
            <a:pPr algn="just" marL="496572" indent="-248286" lvl="1">
              <a:lnSpc>
                <a:spcPts val="3220"/>
              </a:lnSpc>
              <a:buFont typeface="Arial"/>
              <a:buChar char="•"/>
            </a:pPr>
            <a:r>
              <a:rPr lang="en-US" sz="2300">
                <a:solidFill>
                  <a:srgbClr val="FFFFFF"/>
                </a:solidFill>
                <a:latin typeface="HK Grotesk Medium"/>
              </a:rPr>
              <a:t>Aide à automatiser certaines tâches de traitement de texte.</a:t>
            </a:r>
          </a:p>
        </p:txBody>
      </p:sp>
      <p:grpSp>
        <p:nvGrpSpPr>
          <p:cNvPr name="Group 18" id="18"/>
          <p:cNvGrpSpPr/>
          <p:nvPr/>
        </p:nvGrpSpPr>
        <p:grpSpPr>
          <a:xfrm rot="0">
            <a:off x="901141" y="849829"/>
            <a:ext cx="479273" cy="592825"/>
            <a:chOff x="0" y="0"/>
            <a:chExt cx="639030" cy="790433"/>
          </a:xfrm>
        </p:grpSpPr>
        <p:grpSp>
          <p:nvGrpSpPr>
            <p:cNvPr name="Group 19" id="19"/>
            <p:cNvGrpSpPr/>
            <p:nvPr/>
          </p:nvGrpSpPr>
          <p:grpSpPr>
            <a:xfrm rot="0">
              <a:off x="0" y="123874"/>
              <a:ext cx="602687" cy="602687"/>
              <a:chOff x="0" y="0"/>
              <a:chExt cx="6350000" cy="6350000"/>
            </a:xfrm>
          </p:grpSpPr>
          <p:sp>
            <p:nvSpPr>
              <p:cNvPr name="Freeform 20" id="2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21" id="2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22" id="22"/>
          <p:cNvSpPr txBox="true"/>
          <p:nvPr/>
        </p:nvSpPr>
        <p:spPr>
          <a:xfrm rot="0">
            <a:off x="11638637" y="6946662"/>
            <a:ext cx="6096323" cy="23990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222222"/>
                </a:solidFill>
                <a:latin typeface="HK Grotesk Medium"/>
              </a:rPr>
              <a:t>Peut ne pas être précis à 100%, ce qui peut entraîner des erreurs dans l'analyse des données.</a:t>
            </a:r>
          </a:p>
          <a:p>
            <a:pPr algn="just" marL="496571" indent="-248285" lvl="1">
              <a:lnSpc>
                <a:spcPts val="3220"/>
              </a:lnSpc>
              <a:spcBef>
                <a:spcPct val="0"/>
              </a:spcBef>
              <a:buFont typeface="Arial"/>
              <a:buChar char="•"/>
            </a:pPr>
            <a:r>
              <a:rPr lang="en-US" sz="2300">
                <a:solidFill>
                  <a:srgbClr val="222222"/>
                </a:solidFill>
                <a:latin typeface="HK Grotesk Medium"/>
              </a:rPr>
              <a:t>Peut être biaisé envers certaines catégories d'entités en raison de la qualité ou de la taille des données d'entraînement.</a:t>
            </a:r>
          </a:p>
        </p:txBody>
      </p:sp>
      <p:sp>
        <p:nvSpPr>
          <p:cNvPr name="TextBox 23" id="23"/>
          <p:cNvSpPr txBox="true"/>
          <p:nvPr/>
        </p:nvSpPr>
        <p:spPr>
          <a:xfrm rot="0">
            <a:off x="3407395" y="6944636"/>
            <a:ext cx="6494532" cy="2399030"/>
          </a:xfrm>
          <a:prstGeom prst="rect">
            <a:avLst/>
          </a:prstGeom>
        </p:spPr>
        <p:txBody>
          <a:bodyPr anchor="t" rtlCol="false" tIns="0" lIns="0" bIns="0" rIns="0">
            <a:spAutoFit/>
          </a:bodyPr>
          <a:lstStyle/>
          <a:p>
            <a:pPr algn="just" marL="496572" indent="-248286" lvl="1">
              <a:lnSpc>
                <a:spcPts val="3220"/>
              </a:lnSpc>
              <a:buFont typeface="Arial"/>
              <a:buChar char="•"/>
            </a:pPr>
            <a:r>
              <a:rPr lang="en-US" sz="2300">
                <a:solidFill>
                  <a:srgbClr val="FFFFFF"/>
                </a:solidFill>
                <a:latin typeface="HK Grotesk Medium"/>
              </a:rPr>
              <a:t>Peut aider à identifier des tendances ou des sujets clés dans de grandes quantités de données textuelles.</a:t>
            </a:r>
          </a:p>
          <a:p>
            <a:pPr algn="just" marL="496572" indent="-248286" lvl="1">
              <a:lnSpc>
                <a:spcPts val="3220"/>
              </a:lnSpc>
              <a:buFont typeface="Arial"/>
              <a:buChar char="•"/>
            </a:pPr>
            <a:r>
              <a:rPr lang="en-US" sz="2300">
                <a:solidFill>
                  <a:srgbClr val="FFFFFF"/>
                </a:solidFill>
                <a:latin typeface="HK Grotesk Medium"/>
              </a:rPr>
              <a:t>Peut aider à améliorer l'expérience utilisateur en facilitant la recherche de contenu pertinent.</a:t>
            </a:r>
          </a:p>
        </p:txBody>
      </p:sp>
      <p:sp>
        <p:nvSpPr>
          <p:cNvPr name="TextBox 24" id="24"/>
          <p:cNvSpPr txBox="true"/>
          <p:nvPr/>
        </p:nvSpPr>
        <p:spPr>
          <a:xfrm rot="0">
            <a:off x="17508180" y="2551308"/>
            <a:ext cx="951320" cy="1149350"/>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HK Grotesk Bold"/>
              </a:rPr>
              <a:t>A</a:t>
            </a:r>
          </a:p>
        </p:txBody>
      </p:sp>
      <p:sp>
        <p:nvSpPr>
          <p:cNvPr name="TextBox 25" id="25"/>
          <p:cNvSpPr txBox="true"/>
          <p:nvPr/>
        </p:nvSpPr>
        <p:spPr>
          <a:xfrm rot="0">
            <a:off x="9781803" y="6157055"/>
            <a:ext cx="951320" cy="1149350"/>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HK Grotesk Bold"/>
              </a:rPr>
              <a:t>A</a:t>
            </a:r>
          </a:p>
        </p:txBody>
      </p:sp>
      <p:sp>
        <p:nvSpPr>
          <p:cNvPr name="TextBox 26" id="26"/>
          <p:cNvSpPr txBox="true"/>
          <p:nvPr/>
        </p:nvSpPr>
        <p:spPr>
          <a:xfrm rot="0">
            <a:off x="9901927" y="2551308"/>
            <a:ext cx="951320" cy="114935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FFFFFF"/>
                </a:solidFill>
                <a:latin typeface="HK Grotesk Bold"/>
              </a:rPr>
              <a:t>I</a:t>
            </a:r>
          </a:p>
        </p:txBody>
      </p:sp>
      <p:sp>
        <p:nvSpPr>
          <p:cNvPr name="TextBox 27" id="27"/>
          <p:cNvSpPr txBox="true"/>
          <p:nvPr/>
        </p:nvSpPr>
        <p:spPr>
          <a:xfrm rot="0">
            <a:off x="17734960" y="6292299"/>
            <a:ext cx="951320" cy="114935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FFFFFF"/>
                </a:solidFill>
                <a:latin typeface="HK Grotesk Bold"/>
              </a:rPr>
              <a:t>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sp>
        <p:nvSpPr>
          <p:cNvPr name="TextBox 6" id="6"/>
          <p:cNvSpPr txBox="true"/>
          <p:nvPr/>
        </p:nvSpPr>
        <p:spPr>
          <a:xfrm rot="0">
            <a:off x="2443840" y="2187494"/>
            <a:ext cx="11147614" cy="3378200"/>
          </a:xfrm>
          <a:prstGeom prst="rect">
            <a:avLst/>
          </a:prstGeom>
        </p:spPr>
        <p:txBody>
          <a:bodyPr anchor="t" rtlCol="false" tIns="0" lIns="0" bIns="0" rIns="0">
            <a:spAutoFit/>
          </a:bodyPr>
          <a:lstStyle/>
          <a:p>
            <a:pPr>
              <a:lnSpc>
                <a:spcPts val="8800"/>
              </a:lnSpc>
            </a:pPr>
            <a:r>
              <a:rPr lang="en-US" sz="8000">
                <a:solidFill>
                  <a:srgbClr val="FFC033"/>
                </a:solidFill>
                <a:latin typeface="HK Grotesk Bold"/>
              </a:rPr>
              <a:t>Ambiguïté </a:t>
            </a:r>
            <a:r>
              <a:rPr lang="en-US" sz="8000">
                <a:solidFill>
                  <a:srgbClr val="FFFFFF"/>
                </a:solidFill>
                <a:latin typeface="HK Grotesk Bold"/>
              </a:rPr>
              <a:t>dans la reconnaissance d'entité nommée </a:t>
            </a:r>
          </a:p>
        </p:txBody>
      </p:sp>
      <p:sp>
        <p:nvSpPr>
          <p:cNvPr name="TextBox 7" id="7"/>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08</a:t>
            </a:r>
          </a:p>
        </p:txBody>
      </p:sp>
      <p:grpSp>
        <p:nvGrpSpPr>
          <p:cNvPr name="Group 8" id="8"/>
          <p:cNvGrpSpPr/>
          <p:nvPr/>
        </p:nvGrpSpPr>
        <p:grpSpPr>
          <a:xfrm rot="0">
            <a:off x="901141" y="849829"/>
            <a:ext cx="479273" cy="592825"/>
            <a:chOff x="0" y="0"/>
            <a:chExt cx="639030" cy="790433"/>
          </a:xfrm>
        </p:grpSpPr>
        <p:grpSp>
          <p:nvGrpSpPr>
            <p:cNvPr name="Group 9" id="9"/>
            <p:cNvGrpSpPr/>
            <p:nvPr/>
          </p:nvGrpSpPr>
          <p:grpSpPr>
            <a:xfrm rot="0">
              <a:off x="0" y="123874"/>
              <a:ext cx="602687" cy="602687"/>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1" id="11"/>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2" id="12"/>
          <p:cNvSpPr txBox="true"/>
          <p:nvPr/>
        </p:nvSpPr>
        <p:spPr>
          <a:xfrm rot="0">
            <a:off x="2995958" y="5782602"/>
            <a:ext cx="14464205" cy="35871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La catégorie à laquelle appartient un terme est intuitivement assez claire pour les êtres humains. Cependant, ce n'est pas le cas des ordinateurs – ils rencontrent des problèmes de classification (Lexical Ambiguities). Par example:</a:t>
            </a:r>
          </a:p>
          <a:p>
            <a:pPr algn="just">
              <a:lnSpc>
                <a:spcPts val="3150"/>
              </a:lnSpc>
            </a:pPr>
          </a:p>
          <a:p>
            <a:pPr algn="just">
              <a:lnSpc>
                <a:spcPts val="3150"/>
              </a:lnSpc>
            </a:pPr>
            <a:r>
              <a:rPr lang="en-US" sz="2100" spc="63">
                <a:solidFill>
                  <a:srgbClr val="FFC033"/>
                </a:solidFill>
                <a:latin typeface="HK Grotesk Light"/>
              </a:rPr>
              <a:t>Manchester City</a:t>
            </a:r>
            <a:r>
              <a:rPr lang="en-US" sz="2100" spc="63">
                <a:solidFill>
                  <a:srgbClr val="FFFFFF"/>
                </a:solidFill>
                <a:latin typeface="HK Grotesk Light"/>
              </a:rPr>
              <a:t> (Club) a remporté le trophée de la Premier League alors que dans la phrase suivante, l'organisation est utilisée différemment. </a:t>
            </a:r>
            <a:r>
              <a:rPr lang="en-US" sz="2100" spc="63">
                <a:solidFill>
                  <a:srgbClr val="FFC033"/>
                </a:solidFill>
                <a:latin typeface="HK Grotesk Light"/>
              </a:rPr>
              <a:t>Manchester City </a:t>
            </a:r>
            <a:r>
              <a:rPr lang="en-US" sz="2100" spc="63">
                <a:solidFill>
                  <a:srgbClr val="FFFFFF"/>
                </a:solidFill>
                <a:latin typeface="HK Grotesk Light"/>
              </a:rPr>
              <a:t>(Lieu) était une centrale électrique textile et industrielle.</a:t>
            </a:r>
          </a:p>
          <a:p>
            <a:pPr algn="just">
              <a:lnSpc>
                <a:spcPts val="3150"/>
              </a:lnSpc>
            </a:pPr>
          </a:p>
          <a:p>
            <a:pPr algn="just">
              <a:lnSpc>
                <a:spcPts val="3150"/>
              </a:lnSpc>
            </a:pPr>
            <a:r>
              <a:rPr lang="en-US" sz="2100" spc="63">
                <a:solidFill>
                  <a:srgbClr val="FFFFFF"/>
                </a:solidFill>
                <a:latin typeface="HK Grotesk Light"/>
              </a:rPr>
              <a:t>Votre modèle NER a besoin des données d'entraînement mener avec précision extraction d'entité et classement.Dans notre cas, cela impliquerait d'avoir des exemples de phrases qui utilisent "</a:t>
            </a:r>
            <a:r>
              <a:rPr lang="en-US" sz="2100" spc="63">
                <a:solidFill>
                  <a:srgbClr val="FFC033"/>
                </a:solidFill>
                <a:latin typeface="HK Grotesk Light"/>
              </a:rPr>
              <a:t>Manchester City</a:t>
            </a:r>
            <a:r>
              <a:rPr lang="en-US" sz="2100" spc="63">
                <a:solidFill>
                  <a:srgbClr val="FFFFFF"/>
                </a:solidFill>
                <a:latin typeface="HK Grotesk Light"/>
              </a:rPr>
              <a:t>" comme nom de club de football et d'autres exemples où il est utilisé comme nom de lieu.</a:t>
            </a:r>
          </a:p>
        </p:txBody>
      </p:sp>
      <p:sp>
        <p:nvSpPr>
          <p:cNvPr name="TextBox 13" id="13"/>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222"/>
        </a:solidFill>
      </p:bgPr>
    </p:bg>
    <p:spTree>
      <p:nvGrpSpPr>
        <p:cNvPr id="1" name=""/>
        <p:cNvGrpSpPr/>
        <p:nvPr/>
      </p:nvGrpSpPr>
      <p:grpSpPr>
        <a:xfrm>
          <a:off x="0" y="0"/>
          <a:ext cx="0" cy="0"/>
          <a:chOff x="0" y="0"/>
          <a:chExt cx="0" cy="0"/>
        </a:xfrm>
      </p:grpSpPr>
      <p:grpSp>
        <p:nvGrpSpPr>
          <p:cNvPr name="Group 2" id="2"/>
          <p:cNvGrpSpPr/>
          <p:nvPr/>
        </p:nvGrpSpPr>
        <p:grpSpPr>
          <a:xfrm rot="0">
            <a:off x="1028700" y="5460868"/>
            <a:ext cx="112078" cy="5810374"/>
            <a:chOff x="0" y="0"/>
            <a:chExt cx="149437" cy="7747165"/>
          </a:xfrm>
        </p:grpSpPr>
        <p:sp>
          <p:nvSpPr>
            <p:cNvPr name="AutoShape 3" id="3"/>
            <p:cNvSpPr/>
            <p:nvPr/>
          </p:nvSpPr>
          <p:spPr>
            <a:xfrm rot="0">
              <a:off x="0" y="0"/>
              <a:ext cx="149437" cy="2280560"/>
            </a:xfrm>
            <a:prstGeom prst="rect">
              <a:avLst/>
            </a:prstGeom>
            <a:solidFill>
              <a:srgbClr val="FFC033"/>
            </a:solidFill>
          </p:spPr>
        </p:sp>
        <p:sp>
          <p:nvSpPr>
            <p:cNvPr name="AutoShape 4" id="4"/>
            <p:cNvSpPr/>
            <p:nvPr/>
          </p:nvSpPr>
          <p:spPr>
            <a:xfrm rot="0">
              <a:off x="60248" y="0"/>
              <a:ext cx="28940" cy="7747165"/>
            </a:xfrm>
            <a:prstGeom prst="rect">
              <a:avLst/>
            </a:prstGeom>
            <a:solidFill>
              <a:srgbClr val="FFFFFF"/>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25656" y="1055450"/>
            <a:ext cx="433644" cy="108017"/>
          </a:xfrm>
          <a:prstGeom prst="rect">
            <a:avLst/>
          </a:prstGeom>
        </p:spPr>
      </p:pic>
      <p:sp>
        <p:nvSpPr>
          <p:cNvPr name="TextBox 6" id="6"/>
          <p:cNvSpPr txBox="true"/>
          <p:nvPr/>
        </p:nvSpPr>
        <p:spPr>
          <a:xfrm rot="0">
            <a:off x="2137400" y="3929460"/>
            <a:ext cx="3008070" cy="966821"/>
          </a:xfrm>
          <a:prstGeom prst="rect">
            <a:avLst/>
          </a:prstGeom>
        </p:spPr>
        <p:txBody>
          <a:bodyPr anchor="t" rtlCol="false" tIns="0" lIns="0" bIns="0" rIns="0">
            <a:spAutoFit/>
          </a:bodyPr>
          <a:lstStyle/>
          <a:p>
            <a:pPr>
              <a:lnSpc>
                <a:spcPts val="3919"/>
              </a:lnSpc>
            </a:pPr>
            <a:r>
              <a:rPr lang="en-US" sz="2800">
                <a:solidFill>
                  <a:srgbClr val="FFC033"/>
                </a:solidFill>
                <a:latin typeface="HK Grotesk Medium"/>
              </a:rPr>
              <a:t>Systèmes basés sur un dictionnaire</a:t>
            </a:r>
          </a:p>
        </p:txBody>
      </p:sp>
      <p:sp>
        <p:nvSpPr>
          <p:cNvPr name="TextBox 7" id="7"/>
          <p:cNvSpPr txBox="true"/>
          <p:nvPr/>
        </p:nvSpPr>
        <p:spPr>
          <a:xfrm rot="0">
            <a:off x="1917329" y="5256899"/>
            <a:ext cx="5127978" cy="27870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 sont les plus simples et utilisent un dictionnaire de mots, de synonymes et de vocabulaire pour vérifier si une entité est présente dans le texte. En utilisant un algorithme de mise en correspondance de chaînes, une vérification croisée des entités est effectuée.</a:t>
            </a:r>
          </a:p>
        </p:txBody>
      </p:sp>
      <p:sp>
        <p:nvSpPr>
          <p:cNvPr name="TextBox 8" id="8"/>
          <p:cNvSpPr txBox="true"/>
          <p:nvPr/>
        </p:nvSpPr>
        <p:spPr>
          <a:xfrm rot="0">
            <a:off x="2591670" y="1791761"/>
            <a:ext cx="11147614" cy="805817"/>
          </a:xfrm>
          <a:prstGeom prst="rect">
            <a:avLst/>
          </a:prstGeom>
        </p:spPr>
        <p:txBody>
          <a:bodyPr anchor="t" rtlCol="false" tIns="0" lIns="0" bIns="0" rIns="0">
            <a:spAutoFit/>
          </a:bodyPr>
          <a:lstStyle/>
          <a:p>
            <a:pPr>
              <a:lnSpc>
                <a:spcPts val="6270"/>
              </a:lnSpc>
            </a:pPr>
            <a:r>
              <a:rPr lang="en-US" sz="5700">
                <a:solidFill>
                  <a:srgbClr val="FFFFFF"/>
                </a:solidFill>
                <a:latin typeface="HK Grotesk Bold"/>
              </a:rPr>
              <a:t>Différentes approches du </a:t>
            </a:r>
            <a:r>
              <a:rPr lang="en-US" sz="5700">
                <a:solidFill>
                  <a:srgbClr val="FFC033"/>
                </a:solidFill>
                <a:latin typeface="HK Grotesk Bold"/>
              </a:rPr>
              <a:t>NER</a:t>
            </a:r>
          </a:p>
        </p:txBody>
      </p:sp>
      <p:sp>
        <p:nvSpPr>
          <p:cNvPr name="TextBox 9" id="9"/>
          <p:cNvSpPr txBox="true"/>
          <p:nvPr/>
        </p:nvSpPr>
        <p:spPr>
          <a:xfrm rot="0">
            <a:off x="7639965" y="3958729"/>
            <a:ext cx="3008070" cy="976630"/>
          </a:xfrm>
          <a:prstGeom prst="rect">
            <a:avLst/>
          </a:prstGeom>
        </p:spPr>
        <p:txBody>
          <a:bodyPr anchor="t" rtlCol="false" tIns="0" lIns="0" bIns="0" rIns="0">
            <a:spAutoFit/>
          </a:bodyPr>
          <a:lstStyle/>
          <a:p>
            <a:pPr algn="just">
              <a:lnSpc>
                <a:spcPts val="3919"/>
              </a:lnSpc>
            </a:pPr>
            <a:r>
              <a:rPr lang="en-US" sz="2799">
                <a:solidFill>
                  <a:srgbClr val="FFC033"/>
                </a:solidFill>
                <a:latin typeface="HK Grotesk Medium"/>
              </a:rPr>
              <a:t>Systèmes basés sur des règles</a:t>
            </a:r>
          </a:p>
        </p:txBody>
      </p:sp>
      <p:sp>
        <p:nvSpPr>
          <p:cNvPr name="TextBox 10" id="10"/>
          <p:cNvSpPr txBox="true"/>
          <p:nvPr/>
        </p:nvSpPr>
        <p:spPr>
          <a:xfrm rot="0">
            <a:off x="7472395" y="5256899"/>
            <a:ext cx="4629671" cy="43872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 utilisent un ensemble de règles préétablies, les principaux sont :</a:t>
            </a:r>
          </a:p>
          <a:p>
            <a:pPr algn="just">
              <a:lnSpc>
                <a:spcPts val="3150"/>
              </a:lnSpc>
            </a:pPr>
            <a:r>
              <a:rPr lang="en-US" sz="2100" spc="63">
                <a:solidFill>
                  <a:srgbClr val="FFC033"/>
                </a:solidFill>
                <a:latin typeface="HK Grotesk Light"/>
              </a:rPr>
              <a:t>Règles basées sur des modèles</a:t>
            </a:r>
            <a:r>
              <a:rPr lang="en-US" sz="2100" spc="63">
                <a:solidFill>
                  <a:srgbClr val="FFFFFF"/>
                </a:solidFill>
                <a:latin typeface="HK Grotesk Light"/>
              </a:rPr>
              <a:t> – Comme son nom l'indique, une règle basée sur un modèle suit un modèle morphologique ou une chaîne de mots utilisée dans le document. </a:t>
            </a:r>
          </a:p>
          <a:p>
            <a:pPr algn="just">
              <a:lnSpc>
                <a:spcPts val="3150"/>
              </a:lnSpc>
            </a:pPr>
            <a:r>
              <a:rPr lang="en-US" sz="2100" spc="63">
                <a:solidFill>
                  <a:srgbClr val="FFC033"/>
                </a:solidFill>
                <a:latin typeface="HK Grotesk Light"/>
              </a:rPr>
              <a:t>Règles basées sur le contexte</a:t>
            </a:r>
            <a:r>
              <a:rPr lang="en-US" sz="2100" spc="63">
                <a:solidFill>
                  <a:srgbClr val="FFFFFF"/>
                </a:solidFill>
                <a:latin typeface="HK Grotesk Light"/>
              </a:rPr>
              <a:t> – Les règles contextuelles dépendent de la signification ou du contexte du mot dans le document.</a:t>
            </a:r>
          </a:p>
        </p:txBody>
      </p:sp>
      <p:sp>
        <p:nvSpPr>
          <p:cNvPr name="TextBox 11" id="11"/>
          <p:cNvSpPr txBox="true"/>
          <p:nvPr/>
        </p:nvSpPr>
        <p:spPr>
          <a:xfrm rot="0">
            <a:off x="662965" y="4034235"/>
            <a:ext cx="955625" cy="436480"/>
          </a:xfrm>
          <a:prstGeom prst="rect">
            <a:avLst/>
          </a:prstGeom>
        </p:spPr>
        <p:txBody>
          <a:bodyPr anchor="t" rtlCol="false" tIns="0" lIns="0" bIns="0" rIns="0">
            <a:spAutoFit/>
          </a:bodyPr>
          <a:lstStyle/>
          <a:p>
            <a:pPr algn="ctr">
              <a:lnSpc>
                <a:spcPts val="3200"/>
              </a:lnSpc>
            </a:pPr>
            <a:r>
              <a:rPr lang="en-US" sz="3200">
                <a:solidFill>
                  <a:srgbClr val="FFFFFF">
                    <a:alpha val="9804"/>
                  </a:srgbClr>
                </a:solidFill>
                <a:latin typeface="HK Grotesk Bold"/>
              </a:rPr>
              <a:t>09</a:t>
            </a:r>
          </a:p>
        </p:txBody>
      </p:sp>
      <p:grpSp>
        <p:nvGrpSpPr>
          <p:cNvPr name="Group 12" id="12"/>
          <p:cNvGrpSpPr/>
          <p:nvPr/>
        </p:nvGrpSpPr>
        <p:grpSpPr>
          <a:xfrm rot="0">
            <a:off x="901141" y="849829"/>
            <a:ext cx="479273" cy="592825"/>
            <a:chOff x="0" y="0"/>
            <a:chExt cx="639030" cy="790433"/>
          </a:xfrm>
        </p:grpSpPr>
        <p:grpSp>
          <p:nvGrpSpPr>
            <p:cNvPr name="Group 13" id="13"/>
            <p:cNvGrpSpPr/>
            <p:nvPr/>
          </p:nvGrpSpPr>
          <p:grpSpPr>
            <a:xfrm rot="0">
              <a:off x="0" y="123874"/>
              <a:ext cx="602687" cy="602687"/>
              <a:chOff x="0" y="0"/>
              <a:chExt cx="6350000" cy="6350000"/>
            </a:xfrm>
          </p:grpSpPr>
          <p:sp>
            <p:nvSpPr>
              <p:cNvPr name="Freeform 14" id="1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033"/>
              </a:solidFill>
            </p:spPr>
          </p:sp>
        </p:grpSp>
        <p:sp>
          <p:nvSpPr>
            <p:cNvPr name="TextBox 15" id="15"/>
            <p:cNvSpPr txBox="true"/>
            <p:nvPr/>
          </p:nvSpPr>
          <p:spPr>
            <a:xfrm rot="0">
              <a:off x="0" y="28575"/>
              <a:ext cx="639030" cy="761858"/>
            </a:xfrm>
            <a:prstGeom prst="rect">
              <a:avLst/>
            </a:prstGeom>
          </p:spPr>
          <p:txBody>
            <a:bodyPr anchor="t" rtlCol="false" tIns="0" lIns="0" bIns="0" rIns="0">
              <a:spAutoFit/>
            </a:bodyPr>
            <a:lstStyle/>
            <a:p>
              <a:pPr algn="ctr">
                <a:lnSpc>
                  <a:spcPts val="4308"/>
                </a:lnSpc>
              </a:pPr>
              <a:r>
                <a:rPr lang="en-US" sz="3916">
                  <a:solidFill>
                    <a:srgbClr val="2E2E2E"/>
                  </a:solidFill>
                  <a:latin typeface="HK Grotesk Bold"/>
                </a:rPr>
                <a:t>d</a:t>
              </a:r>
            </a:p>
          </p:txBody>
        </p:sp>
      </p:grpSp>
      <p:sp>
        <p:nvSpPr>
          <p:cNvPr name="TextBox 16" id="16"/>
          <p:cNvSpPr txBox="true"/>
          <p:nvPr/>
        </p:nvSpPr>
        <p:spPr>
          <a:xfrm rot="0">
            <a:off x="12724764" y="3958729"/>
            <a:ext cx="4534536" cy="976630"/>
          </a:xfrm>
          <a:prstGeom prst="rect">
            <a:avLst/>
          </a:prstGeom>
        </p:spPr>
        <p:txBody>
          <a:bodyPr anchor="t" rtlCol="false" tIns="0" lIns="0" bIns="0" rIns="0">
            <a:spAutoFit/>
          </a:bodyPr>
          <a:lstStyle/>
          <a:p>
            <a:pPr algn="just">
              <a:lnSpc>
                <a:spcPts val="3919"/>
              </a:lnSpc>
            </a:pPr>
            <a:r>
              <a:rPr lang="en-US" sz="2799">
                <a:solidFill>
                  <a:srgbClr val="FFC033"/>
                </a:solidFill>
                <a:latin typeface="HK Grotesk Medium"/>
              </a:rPr>
              <a:t>Systèmes basés sur l'apprentissage automatique</a:t>
            </a:r>
          </a:p>
        </p:txBody>
      </p:sp>
      <p:sp>
        <p:nvSpPr>
          <p:cNvPr name="TextBox 17" id="17"/>
          <p:cNvSpPr txBox="true"/>
          <p:nvPr/>
        </p:nvSpPr>
        <p:spPr>
          <a:xfrm rot="0">
            <a:off x="12716417" y="5256899"/>
            <a:ext cx="5115257" cy="2787015"/>
          </a:xfrm>
          <a:prstGeom prst="rect">
            <a:avLst/>
          </a:prstGeom>
        </p:spPr>
        <p:txBody>
          <a:bodyPr anchor="t" rtlCol="false" tIns="0" lIns="0" bIns="0" rIns="0">
            <a:spAutoFit/>
          </a:bodyPr>
          <a:lstStyle/>
          <a:p>
            <a:pPr algn="just">
              <a:lnSpc>
                <a:spcPts val="3150"/>
              </a:lnSpc>
            </a:pPr>
            <a:r>
              <a:rPr lang="en-US" sz="2100" spc="63">
                <a:solidFill>
                  <a:srgbClr val="FFFFFF"/>
                </a:solidFill>
                <a:latin typeface="HK Grotesk Light"/>
              </a:rPr>
              <a:t>utilisent des modèles statistiques pour détecter les entités en utilisant une représentation basée sur les caractéristiques du texte. Cette approche est plus avancée car elle peut reconnaître les entités avec de légères variations dans leur orthographe.</a:t>
            </a:r>
          </a:p>
        </p:txBody>
      </p:sp>
      <p:sp>
        <p:nvSpPr>
          <p:cNvPr name="TextBox 18" id="18"/>
          <p:cNvSpPr txBox="true"/>
          <p:nvPr/>
        </p:nvSpPr>
        <p:spPr>
          <a:xfrm rot="0">
            <a:off x="2767897" y="2978578"/>
            <a:ext cx="11586144" cy="966821"/>
          </a:xfrm>
          <a:prstGeom prst="rect">
            <a:avLst/>
          </a:prstGeom>
        </p:spPr>
        <p:txBody>
          <a:bodyPr anchor="t" rtlCol="false" tIns="0" lIns="0" bIns="0" rIns="0">
            <a:spAutoFit/>
          </a:bodyPr>
          <a:lstStyle/>
          <a:p>
            <a:pPr>
              <a:lnSpc>
                <a:spcPts val="3919"/>
              </a:lnSpc>
            </a:pPr>
            <a:r>
              <a:rPr lang="en-US" sz="2799">
                <a:solidFill>
                  <a:srgbClr val="FFFFFF"/>
                </a:solidFill>
                <a:latin typeface="HK Grotesk Medium"/>
              </a:rPr>
              <a:t>Les différentes approches pour créer des systèmes NER sont :</a:t>
            </a:r>
          </a:p>
          <a:p>
            <a:pPr>
              <a:lnSpc>
                <a:spcPts val="3920"/>
              </a:lnSpc>
            </a:pPr>
          </a:p>
        </p:txBody>
      </p:sp>
      <p:sp>
        <p:nvSpPr>
          <p:cNvPr name="TextBox 19" id="19"/>
          <p:cNvSpPr txBox="true"/>
          <p:nvPr/>
        </p:nvSpPr>
        <p:spPr>
          <a:xfrm rot="0">
            <a:off x="2443840" y="990600"/>
            <a:ext cx="7784220" cy="307634"/>
          </a:xfrm>
          <a:prstGeom prst="rect">
            <a:avLst/>
          </a:prstGeom>
        </p:spPr>
        <p:txBody>
          <a:bodyPr anchor="t" rtlCol="false" tIns="0" lIns="0" bIns="0" rIns="0">
            <a:spAutoFit/>
          </a:bodyPr>
          <a:lstStyle/>
          <a:p>
            <a:pPr>
              <a:lnSpc>
                <a:spcPts val="2520"/>
              </a:lnSpc>
            </a:pPr>
            <a:r>
              <a:rPr lang="en-US" sz="1800" spc="270">
                <a:solidFill>
                  <a:srgbClr val="FFFFFF"/>
                </a:solidFill>
                <a:latin typeface="HK Grotesk Medium"/>
              </a:rPr>
              <a:t>NATURAL LANGUAGE PROCESSING - PRÉSENTATION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DAFgPTtJv9k</dc:identifier>
  <dcterms:modified xsi:type="dcterms:W3CDTF">2011-08-01T06:04:30Z</dcterms:modified>
  <cp:revision>1</cp:revision>
  <dc:title>NER_PrésentationNLP_MHASNIKhalid_MIAAD</dc:title>
</cp:coreProperties>
</file>